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7" r:id="rId7"/>
    <p:sldId id="261" r:id="rId8"/>
    <p:sldId id="273" r:id="rId9"/>
    <p:sldId id="262" r:id="rId10"/>
    <p:sldId id="270" r:id="rId11"/>
    <p:sldId id="263" r:id="rId12"/>
    <p:sldId id="272" r:id="rId13"/>
    <p:sldId id="268" r:id="rId14"/>
    <p:sldId id="264" r:id="rId15"/>
    <p:sldId id="269" r:id="rId16"/>
    <p:sldId id="266" r:id="rId17"/>
    <p:sldId id="274" r:id="rId18"/>
    <p:sldId id="265"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17" autoAdjust="0"/>
    <p:restoredTop sz="94660"/>
  </p:normalViewPr>
  <p:slideViewPr>
    <p:cSldViewPr>
      <p:cViewPr varScale="1">
        <p:scale>
          <a:sx n="68" d="100"/>
          <a:sy n="68" d="100"/>
        </p:scale>
        <p:origin x="-96" y="-8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file:///C:\LBNL-D\Research\Sigma_ng\Papers\Gd\GdPhotonStrength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en-US" sz="2000" baseline="30000"/>
              <a:t>186</a:t>
            </a:r>
            <a:r>
              <a:rPr lang="en-US" sz="2000"/>
              <a:t>W(n,</a:t>
            </a:r>
            <a:r>
              <a:rPr lang="en-US" sz="2000">
                <a:latin typeface="Symbol" panose="05050102010706020507" pitchFamily="18" charset="2"/>
              </a:rPr>
              <a:t>g</a:t>
            </a:r>
            <a:r>
              <a:rPr lang="en-US" sz="2000"/>
              <a:t>)</a:t>
            </a:r>
          </a:p>
        </c:rich>
      </c:tx>
      <c:layout>
        <c:manualLayout>
          <c:xMode val="edge"/>
          <c:yMode val="edge"/>
          <c:x val="0.43706346089014525"/>
          <c:y val="9.0995251608239569E-2"/>
        </c:manualLayout>
      </c:layout>
      <c:overlay val="1"/>
    </c:title>
    <c:autoTitleDeleted val="0"/>
    <c:plotArea>
      <c:layout>
        <c:manualLayout>
          <c:layoutTarget val="inner"/>
          <c:xMode val="edge"/>
          <c:yMode val="edge"/>
          <c:x val="0.14526131812501469"/>
          <c:y val="4.0410688717822767E-2"/>
          <c:w val="0.6985587303989117"/>
          <c:h val="0.77427067465057786"/>
        </c:manualLayout>
      </c:layout>
      <c:scatterChart>
        <c:scatterStyle val="lineMarker"/>
        <c:varyColors val="0"/>
        <c:ser>
          <c:idx val="0"/>
          <c:order val="0"/>
          <c:tx>
            <c:strRef>
              <c:f>Sheet1!$B$5</c:f>
              <c:strCache>
                <c:ptCount val="1"/>
                <c:pt idx="0">
                  <c:v>1/2-</c:v>
                </c:pt>
              </c:strCache>
            </c:strRef>
          </c:tx>
          <c:spPr>
            <a:ln>
              <a:solidFill>
                <a:schemeClr val="tx2">
                  <a:lumMod val="50000"/>
                </a:schemeClr>
              </a:solidFill>
            </a:ln>
          </c:spPr>
          <c:marker>
            <c:symbol val="circle"/>
            <c:size val="7"/>
            <c:spPr>
              <a:solidFill>
                <a:schemeClr val="tx2">
                  <a:lumMod val="50000"/>
                </a:schemeClr>
              </a:solidFill>
              <a:ln>
                <a:solidFill>
                  <a:schemeClr val="tx2">
                    <a:lumMod val="50000"/>
                  </a:schemeClr>
                </a:solidFill>
              </a:ln>
            </c:spPr>
          </c:marker>
          <c:xVal>
            <c:numRef>
              <c:f>Sheet1!$A$5:$A$8</c:f>
              <c:numCache>
                <c:formatCode>General</c:formatCode>
                <c:ptCount val="4"/>
                <c:pt idx="0">
                  <c:v>145.85</c:v>
                </c:pt>
                <c:pt idx="1">
                  <c:v>762.15</c:v>
                </c:pt>
                <c:pt idx="2">
                  <c:v>782.89</c:v>
                </c:pt>
                <c:pt idx="3">
                  <c:v>840.21</c:v>
                </c:pt>
              </c:numCache>
            </c:numRef>
          </c:xVal>
          <c:yVal>
            <c:numRef>
              <c:f>Sheet1!$C$5:$C$8</c:f>
              <c:numCache>
                <c:formatCode>General</c:formatCode>
                <c:ptCount val="4"/>
                <c:pt idx="0">
                  <c:v>12.5</c:v>
                </c:pt>
                <c:pt idx="1">
                  <c:v>0.90400000000000003</c:v>
                </c:pt>
                <c:pt idx="2">
                  <c:v>1.58</c:v>
                </c:pt>
                <c:pt idx="3">
                  <c:v>1.19</c:v>
                </c:pt>
              </c:numCache>
            </c:numRef>
          </c:yVal>
          <c:smooth val="0"/>
        </c:ser>
        <c:ser>
          <c:idx val="1"/>
          <c:order val="1"/>
          <c:tx>
            <c:strRef>
              <c:f>Sheet1!$B$13</c:f>
              <c:strCache>
                <c:ptCount val="1"/>
                <c:pt idx="0">
                  <c:v>3/2-</c:v>
                </c:pt>
              </c:strCache>
            </c:strRef>
          </c:tx>
          <c:spPr>
            <a:ln>
              <a:solidFill>
                <a:srgbClr val="FF0000"/>
              </a:solidFill>
            </a:ln>
          </c:spPr>
          <c:marker>
            <c:symbol val="circle"/>
            <c:size val="7"/>
            <c:spPr>
              <a:solidFill>
                <a:srgbClr val="FF0000"/>
              </a:solidFill>
              <a:ln>
                <a:solidFill>
                  <a:srgbClr val="FF0000"/>
                </a:solidFill>
              </a:ln>
            </c:spPr>
          </c:marker>
          <c:xVal>
            <c:numRef>
              <c:f>Sheet1!$A$13:$A$18</c:f>
              <c:numCache>
                <c:formatCode>General</c:formatCode>
                <c:ptCount val="6"/>
                <c:pt idx="0">
                  <c:v>204.9</c:v>
                </c:pt>
                <c:pt idx="1">
                  <c:v>803.37</c:v>
                </c:pt>
                <c:pt idx="2">
                  <c:v>852.41</c:v>
                </c:pt>
                <c:pt idx="3">
                  <c:v>860.76</c:v>
                </c:pt>
                <c:pt idx="4">
                  <c:v>866.68</c:v>
                </c:pt>
                <c:pt idx="5">
                  <c:v>891.93</c:v>
                </c:pt>
              </c:numCache>
            </c:numRef>
          </c:xVal>
          <c:yVal>
            <c:numRef>
              <c:f>Sheet1!$C$13:$C$18</c:f>
              <c:numCache>
                <c:formatCode>General</c:formatCode>
                <c:ptCount val="6"/>
                <c:pt idx="0">
                  <c:v>7.9</c:v>
                </c:pt>
                <c:pt idx="1">
                  <c:v>0.73399999999999999</c:v>
                </c:pt>
                <c:pt idx="2">
                  <c:v>0.65700000000000003</c:v>
                </c:pt>
                <c:pt idx="3">
                  <c:v>0.48599999999999999</c:v>
                </c:pt>
                <c:pt idx="4">
                  <c:v>0.61499999999999999</c:v>
                </c:pt>
                <c:pt idx="5">
                  <c:v>0.56599999999999995</c:v>
                </c:pt>
              </c:numCache>
            </c:numRef>
          </c:yVal>
          <c:smooth val="0"/>
        </c:ser>
        <c:ser>
          <c:idx val="2"/>
          <c:order val="2"/>
          <c:tx>
            <c:strRef>
              <c:f>Sheet1!$B$1</c:f>
              <c:strCache>
                <c:ptCount val="1"/>
                <c:pt idx="0">
                  <c:v>5/2-</c:v>
                </c:pt>
              </c:strCache>
            </c:strRef>
          </c:tx>
          <c:spPr>
            <a:ln>
              <a:solidFill>
                <a:schemeClr val="accent3">
                  <a:lumMod val="50000"/>
                </a:schemeClr>
              </a:solidFill>
            </a:ln>
          </c:spPr>
          <c:marker>
            <c:symbol val="circle"/>
            <c:size val="7"/>
            <c:spPr>
              <a:solidFill>
                <a:schemeClr val="accent3">
                  <a:lumMod val="50000"/>
                </a:schemeClr>
              </a:solidFill>
              <a:ln>
                <a:solidFill>
                  <a:schemeClr val="accent3">
                    <a:lumMod val="50000"/>
                  </a:schemeClr>
                </a:solidFill>
              </a:ln>
            </c:spPr>
          </c:marker>
          <c:xVal>
            <c:numRef>
              <c:f>Sheet1!$A$1:$A$4</c:f>
              <c:numCache>
                <c:formatCode>General</c:formatCode>
                <c:ptCount val="4"/>
                <c:pt idx="0">
                  <c:v>77.290000000000006</c:v>
                </c:pt>
                <c:pt idx="1">
                  <c:v>303.35000000000002</c:v>
                </c:pt>
                <c:pt idx="2">
                  <c:v>640.49</c:v>
                </c:pt>
                <c:pt idx="3">
                  <c:v>863.29</c:v>
                </c:pt>
              </c:numCache>
            </c:numRef>
          </c:xVal>
          <c:yVal>
            <c:numRef>
              <c:f>Sheet1!$C$1:$C$4</c:f>
              <c:numCache>
                <c:formatCode>General</c:formatCode>
                <c:ptCount val="4"/>
                <c:pt idx="0">
                  <c:v>9.19</c:v>
                </c:pt>
                <c:pt idx="1">
                  <c:v>2.5</c:v>
                </c:pt>
                <c:pt idx="2">
                  <c:v>0.55600000000000005</c:v>
                </c:pt>
                <c:pt idx="3">
                  <c:v>0.36</c:v>
                </c:pt>
              </c:numCache>
            </c:numRef>
          </c:yVal>
          <c:smooth val="0"/>
        </c:ser>
        <c:ser>
          <c:idx val="3"/>
          <c:order val="3"/>
          <c:tx>
            <c:strRef>
              <c:f>Sheet1!$B$9</c:f>
              <c:strCache>
                <c:ptCount val="1"/>
                <c:pt idx="0">
                  <c:v>7/2-</c:v>
                </c:pt>
              </c:strCache>
            </c:strRef>
          </c:tx>
          <c:spPr>
            <a:ln>
              <a:solidFill>
                <a:schemeClr val="tx1"/>
              </a:solidFill>
            </a:ln>
          </c:spPr>
          <c:marker>
            <c:symbol val="circle"/>
            <c:size val="7"/>
            <c:spPr>
              <a:solidFill>
                <a:schemeClr val="tx1"/>
              </a:solidFill>
              <a:ln>
                <a:solidFill>
                  <a:schemeClr val="tx1"/>
                </a:solidFill>
              </a:ln>
            </c:spPr>
          </c:marker>
          <c:xVal>
            <c:numRef>
              <c:f>Sheet1!$A$9:$A$12</c:f>
              <c:numCache>
                <c:formatCode>General</c:formatCode>
                <c:ptCount val="4"/>
                <c:pt idx="0">
                  <c:v>201.45</c:v>
                </c:pt>
                <c:pt idx="1">
                  <c:v>350.43</c:v>
                </c:pt>
                <c:pt idx="2">
                  <c:v>432.28</c:v>
                </c:pt>
                <c:pt idx="3">
                  <c:v>775.6</c:v>
                </c:pt>
              </c:numCache>
            </c:numRef>
          </c:xVal>
          <c:yVal>
            <c:numRef>
              <c:f>Sheet1!$C$9:$C$12</c:f>
              <c:numCache>
                <c:formatCode>General</c:formatCode>
                <c:ptCount val="4"/>
                <c:pt idx="0">
                  <c:v>2.82</c:v>
                </c:pt>
                <c:pt idx="1">
                  <c:v>2.31</c:v>
                </c:pt>
                <c:pt idx="2">
                  <c:v>0.65400000000000003</c:v>
                </c:pt>
                <c:pt idx="3">
                  <c:v>0.189</c:v>
                </c:pt>
              </c:numCache>
            </c:numRef>
          </c:yVal>
          <c:smooth val="0"/>
        </c:ser>
        <c:ser>
          <c:idx val="4"/>
          <c:order val="4"/>
          <c:tx>
            <c:strRef>
              <c:f>Sheet1!$B$19</c:f>
              <c:strCache>
                <c:ptCount val="1"/>
                <c:pt idx="0">
                  <c:v>9/2-</c:v>
                </c:pt>
              </c:strCache>
            </c:strRef>
          </c:tx>
          <c:marker>
            <c:symbol val="circle"/>
            <c:size val="7"/>
          </c:marker>
          <c:xVal>
            <c:numRef>
              <c:f>Sheet1!$A$19:$A$22</c:f>
              <c:numCache>
                <c:formatCode>General</c:formatCode>
                <c:ptCount val="4"/>
                <c:pt idx="0">
                  <c:v>364.22</c:v>
                </c:pt>
                <c:pt idx="1">
                  <c:v>493.4</c:v>
                </c:pt>
                <c:pt idx="2">
                  <c:v>522.15</c:v>
                </c:pt>
                <c:pt idx="3">
                  <c:v>613.38</c:v>
                </c:pt>
              </c:numCache>
            </c:numRef>
          </c:xVal>
          <c:yVal>
            <c:numRef>
              <c:f>Sheet1!$C$19:$C$22</c:f>
              <c:numCache>
                <c:formatCode>General</c:formatCode>
                <c:ptCount val="4"/>
                <c:pt idx="0">
                  <c:v>0.83</c:v>
                </c:pt>
                <c:pt idx="1">
                  <c:v>0.06</c:v>
                </c:pt>
                <c:pt idx="2">
                  <c:v>0.09</c:v>
                </c:pt>
                <c:pt idx="3">
                  <c:v>5.1999999999999998E-2</c:v>
                </c:pt>
              </c:numCache>
            </c:numRef>
          </c:yVal>
          <c:smooth val="0"/>
        </c:ser>
        <c:ser>
          <c:idx val="5"/>
          <c:order val="5"/>
          <c:tx>
            <c:strRef>
              <c:f>Sheet1!$B$24</c:f>
              <c:strCache>
                <c:ptCount val="1"/>
                <c:pt idx="0">
                  <c:v>11/2-</c:v>
                </c:pt>
              </c:strCache>
            </c:strRef>
          </c:tx>
          <c:xVal>
            <c:numRef>
              <c:f>Sheet1!$A$23:$A$27</c:f>
              <c:numCache>
                <c:formatCode>General</c:formatCode>
                <c:ptCount val="5"/>
                <c:pt idx="0">
                  <c:v>510</c:v>
                </c:pt>
                <c:pt idx="1">
                  <c:v>538.45000000000005</c:v>
                </c:pt>
                <c:pt idx="2">
                  <c:v>574.04999999999995</c:v>
                </c:pt>
                <c:pt idx="3">
                  <c:v>727.86</c:v>
                </c:pt>
                <c:pt idx="4">
                  <c:v>797.03</c:v>
                </c:pt>
              </c:numCache>
            </c:numRef>
          </c:xVal>
          <c:yVal>
            <c:numRef>
              <c:f>Sheet1!$C$23:$C$27</c:f>
              <c:numCache>
                <c:formatCode>General</c:formatCode>
                <c:ptCount val="5"/>
                <c:pt idx="0">
                  <c:v>1.3599999999999999E-2</c:v>
                </c:pt>
                <c:pt idx="1">
                  <c:v>1.01E-2</c:v>
                </c:pt>
                <c:pt idx="2">
                  <c:v>6.6800000000000002E-3</c:v>
                </c:pt>
                <c:pt idx="3">
                  <c:v>4.0000000000000001E-3</c:v>
                </c:pt>
                <c:pt idx="4">
                  <c:v>3.2000000000000002E-3</c:v>
                </c:pt>
              </c:numCache>
            </c:numRef>
          </c:yVal>
          <c:smooth val="0"/>
        </c:ser>
        <c:dLbls>
          <c:showLegendKey val="0"/>
          <c:showVal val="0"/>
          <c:showCatName val="0"/>
          <c:showSerName val="0"/>
          <c:showPercent val="0"/>
          <c:showBubbleSize val="0"/>
        </c:dLbls>
        <c:axId val="39600128"/>
        <c:axId val="39602048"/>
      </c:scatterChart>
      <c:valAx>
        <c:axId val="39600128"/>
        <c:scaling>
          <c:orientation val="minMax"/>
          <c:max val="1000"/>
          <c:min val="0"/>
        </c:scaling>
        <c:delete val="0"/>
        <c:axPos val="b"/>
        <c:title>
          <c:tx>
            <c:rich>
              <a:bodyPr/>
              <a:lstStyle/>
              <a:p>
                <a:pPr>
                  <a:defRPr sz="2000"/>
                </a:pPr>
                <a:r>
                  <a:rPr lang="en-US" sz="2000"/>
                  <a:t>Level Energy (MeV)</a:t>
                </a:r>
              </a:p>
            </c:rich>
          </c:tx>
          <c:layout/>
          <c:overlay val="0"/>
        </c:title>
        <c:numFmt formatCode="General" sourceLinked="1"/>
        <c:majorTickMark val="out"/>
        <c:minorTickMark val="none"/>
        <c:tickLblPos val="nextTo"/>
        <c:spPr>
          <a:ln w="25400">
            <a:solidFill>
              <a:schemeClr val="tx1"/>
            </a:solidFill>
          </a:ln>
        </c:spPr>
        <c:txPr>
          <a:bodyPr/>
          <a:lstStyle/>
          <a:p>
            <a:pPr>
              <a:defRPr sz="1800" b="1"/>
            </a:pPr>
            <a:endParaRPr lang="en-US"/>
          </a:p>
        </c:txPr>
        <c:crossAx val="39602048"/>
        <c:crossesAt val="1.0000000000000002E-3"/>
        <c:crossBetween val="midCat"/>
        <c:majorUnit val="200"/>
        <c:dispUnits>
          <c:builtInUnit val="thousands"/>
        </c:dispUnits>
      </c:valAx>
      <c:valAx>
        <c:axId val="39602048"/>
        <c:scaling>
          <c:logBase val="10"/>
          <c:orientation val="minMax"/>
        </c:scaling>
        <c:delete val="0"/>
        <c:axPos val="l"/>
        <c:majorGridlines/>
        <c:title>
          <c:tx>
            <c:rich>
              <a:bodyPr rot="-5400000" vert="horz"/>
              <a:lstStyle/>
              <a:p>
                <a:pPr>
                  <a:defRPr sz="2000"/>
                </a:pPr>
                <a:r>
                  <a:rPr lang="en-US" sz="2000"/>
                  <a:t>Feeding Intensity</a:t>
                </a:r>
              </a:p>
            </c:rich>
          </c:tx>
          <c:layout/>
          <c:overlay val="0"/>
        </c:title>
        <c:numFmt formatCode="General" sourceLinked="1"/>
        <c:majorTickMark val="out"/>
        <c:minorTickMark val="out"/>
        <c:tickLblPos val="nextTo"/>
        <c:spPr>
          <a:ln w="25400">
            <a:solidFill>
              <a:schemeClr val="tx1"/>
            </a:solidFill>
          </a:ln>
        </c:spPr>
        <c:txPr>
          <a:bodyPr/>
          <a:lstStyle/>
          <a:p>
            <a:pPr>
              <a:defRPr sz="1800" b="1"/>
            </a:pPr>
            <a:endParaRPr lang="en-US"/>
          </a:p>
        </c:txPr>
        <c:crossAx val="39600128"/>
        <c:crosses val="autoZero"/>
        <c:crossBetween val="midCat"/>
      </c:valAx>
    </c:plotArea>
    <c:legend>
      <c:legendPos val="r"/>
      <c:layout/>
      <c:overlay val="0"/>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en-US" sz="2000" baseline="30000"/>
              <a:t>156</a:t>
            </a:r>
            <a:r>
              <a:rPr lang="en-US" sz="2000"/>
              <a:t>Gd ARC</a:t>
            </a:r>
          </a:p>
        </c:rich>
      </c:tx>
      <c:layout>
        <c:manualLayout>
          <c:xMode val="edge"/>
          <c:yMode val="edge"/>
          <c:x val="0.55784590167335801"/>
          <c:y val="6.1456245824983297E-2"/>
        </c:manualLayout>
      </c:layout>
      <c:overlay val="1"/>
    </c:title>
    <c:autoTitleDeleted val="0"/>
    <c:plotArea>
      <c:layout>
        <c:manualLayout>
          <c:layoutTarget val="inner"/>
          <c:xMode val="edge"/>
          <c:yMode val="edge"/>
          <c:x val="0.15289803201477287"/>
          <c:y val="3.9283816977787593E-2"/>
          <c:w val="0.80428910813025833"/>
          <c:h val="0.71797705647515508"/>
        </c:manualLayout>
      </c:layout>
      <c:scatterChart>
        <c:scatterStyle val="lineMarker"/>
        <c:varyColors val="0"/>
        <c:ser>
          <c:idx val="0"/>
          <c:order val="0"/>
          <c:tx>
            <c:v>J=0,3 E1</c:v>
          </c:tx>
          <c:spPr>
            <a:ln w="28575">
              <a:solidFill>
                <a:schemeClr val="accent3">
                  <a:lumMod val="50000"/>
                </a:schemeClr>
              </a:solidFill>
            </a:ln>
          </c:spPr>
          <c:marker>
            <c:symbol val="circle"/>
            <c:size val="7"/>
            <c:spPr>
              <a:solidFill>
                <a:schemeClr val="accent3">
                  <a:lumMod val="50000"/>
                </a:schemeClr>
              </a:solidFill>
              <a:ln>
                <a:solidFill>
                  <a:schemeClr val="accent3">
                    <a:lumMod val="50000"/>
                  </a:schemeClr>
                </a:solidFill>
              </a:ln>
            </c:spPr>
          </c:marker>
          <c:dLbls>
            <c:delete val="1"/>
          </c:dLbls>
          <c:xVal>
            <c:numRef>
              <c:f>('156Gd-ARC'!$AA$3,'156Gd-ARC'!$AA$5,'156Gd-ARC'!$AA$8:$AA$9,'156Gd-ARC'!$AA$17,'156Gd-ARC'!$AA$20)</c:f>
              <c:numCache>
                <c:formatCode>General</c:formatCode>
                <c:ptCount val="6"/>
                <c:pt idx="0">
                  <c:v>8.5350000000000001</c:v>
                </c:pt>
                <c:pt idx="1">
                  <c:v>7.4858000000000002</c:v>
                </c:pt>
                <c:pt idx="2">
                  <c:v>7.3671999999999995</c:v>
                </c:pt>
                <c:pt idx="3">
                  <c:v>7.2876000000000003</c:v>
                </c:pt>
                <c:pt idx="4">
                  <c:v>6.4634999999999998</c:v>
                </c:pt>
                <c:pt idx="5">
                  <c:v>6.2788999999999993</c:v>
                </c:pt>
              </c:numCache>
            </c:numRef>
          </c:xVal>
          <c:yVal>
            <c:numRef>
              <c:f>('156Gd-ARC'!$AK$5,'156Gd-ARC'!$AK$8:$AK$9,'156Gd-ARC'!$AK$17,'156Gd-ARC'!$AK$20)</c:f>
              <c:numCache>
                <c:formatCode>General</c:formatCode>
                <c:ptCount val="5"/>
                <c:pt idx="0">
                  <c:v>1.1474035124710369</c:v>
                </c:pt>
                <c:pt idx="1">
                  <c:v>1.0520286657860061</c:v>
                </c:pt>
                <c:pt idx="2">
                  <c:v>1.529869911239542</c:v>
                </c:pt>
                <c:pt idx="3">
                  <c:v>1.4818952940295109</c:v>
                </c:pt>
                <c:pt idx="4">
                  <c:v>1.3121155200071664</c:v>
                </c:pt>
              </c:numCache>
            </c:numRef>
          </c:yVal>
          <c:smooth val="0"/>
        </c:ser>
        <c:ser>
          <c:idx val="3"/>
          <c:order val="1"/>
          <c:tx>
            <c:v>J-1,2 E1</c:v>
          </c:tx>
          <c:spPr>
            <a:ln w="28575">
              <a:solidFill>
                <a:schemeClr val="accent6">
                  <a:lumMod val="50000"/>
                </a:schemeClr>
              </a:solidFill>
            </a:ln>
          </c:spPr>
          <c:marker>
            <c:symbol val="circle"/>
            <c:size val="6"/>
            <c:spPr>
              <a:solidFill>
                <a:schemeClr val="accent6">
                  <a:lumMod val="50000"/>
                </a:schemeClr>
              </a:solidFill>
              <a:ln>
                <a:solidFill>
                  <a:schemeClr val="accent6">
                    <a:lumMod val="50000"/>
                  </a:schemeClr>
                </a:solidFill>
              </a:ln>
            </c:spPr>
          </c:marker>
          <c:dLbls>
            <c:delete val="1"/>
          </c:dLbls>
          <c:xVal>
            <c:numRef>
              <c:f>('156Gd-ARC'!$AA$4,'156Gd-ARC'!$AA$6:$AA$7,'156Gd-ARC'!$AA$10:$AA$12,'156Gd-ARC'!$AA$14:$AA$16,'156Gd-ARC'!$AA$18:$AA$19,'156Gd-ARC'!$AA$21:$AA$23)</c:f>
              <c:numCache>
                <c:formatCode>General</c:formatCode>
                <c:ptCount val="14"/>
                <c:pt idx="0">
                  <c:v>8.446299999999999</c:v>
                </c:pt>
                <c:pt idx="1">
                  <c:v>7.4062999999999999</c:v>
                </c:pt>
                <c:pt idx="2">
                  <c:v>7.3811999999999998</c:v>
                </c:pt>
                <c:pt idx="3">
                  <c:v>7.2773000000000003</c:v>
                </c:pt>
                <c:pt idx="4">
                  <c:v>6.7637</c:v>
                </c:pt>
                <c:pt idx="5">
                  <c:v>6.7068999999999992</c:v>
                </c:pt>
                <c:pt idx="6">
                  <c:v>6.5688000000000004</c:v>
                </c:pt>
                <c:pt idx="7">
                  <c:v>6.5084</c:v>
                </c:pt>
                <c:pt idx="8">
                  <c:v>6.4820000000000002</c:v>
                </c:pt>
                <c:pt idx="9">
                  <c:v>6.3483999999999998</c:v>
                </c:pt>
                <c:pt idx="10">
                  <c:v>6.3185000000000002</c:v>
                </c:pt>
                <c:pt idx="11">
                  <c:v>6.2347999999999999</c:v>
                </c:pt>
                <c:pt idx="12">
                  <c:v>6.1536999999999997</c:v>
                </c:pt>
                <c:pt idx="13">
                  <c:v>6.0891000000000002</c:v>
                </c:pt>
              </c:numCache>
            </c:numRef>
          </c:xVal>
          <c:yVal>
            <c:numRef>
              <c:f>('156Gd-ARC'!$AK$4,'156Gd-ARC'!$AK$6:$AK$7,'156Gd-ARC'!$AK$10:$AK$12,'156Gd-ARC'!$AK$14:$AK$16,'156Gd-ARC'!$AK$18:$AK$19,'156Gd-ARC'!$AK$21:$AK$23)</c:f>
              <c:numCache>
                <c:formatCode>General</c:formatCode>
                <c:ptCount val="14"/>
                <c:pt idx="0">
                  <c:v>2.4568022896602457</c:v>
                </c:pt>
                <c:pt idx="1">
                  <c:v>2.2419016491366621</c:v>
                </c:pt>
                <c:pt idx="2">
                  <c:v>2.598955233191067</c:v>
                </c:pt>
                <c:pt idx="3">
                  <c:v>2.0971788914308971</c:v>
                </c:pt>
                <c:pt idx="4">
                  <c:v>2.4282344197652579</c:v>
                </c:pt>
                <c:pt idx="5">
                  <c:v>2.8698483087064028</c:v>
                </c:pt>
                <c:pt idx="6">
                  <c:v>3.0052935085509382</c:v>
                </c:pt>
                <c:pt idx="7">
                  <c:v>2.7578847714811512</c:v>
                </c:pt>
                <c:pt idx="8">
                  <c:v>3.763988622354558</c:v>
                </c:pt>
                <c:pt idx="9">
                  <c:v>2.0863472006527419</c:v>
                </c:pt>
                <c:pt idx="10">
                  <c:v>2.5213681814408959</c:v>
                </c:pt>
                <c:pt idx="11">
                  <c:v>6.5137431175664782</c:v>
                </c:pt>
                <c:pt idx="12">
                  <c:v>2.6241810108336012</c:v>
                </c:pt>
                <c:pt idx="13">
                  <c:v>8.1882032913597342</c:v>
                </c:pt>
              </c:numCache>
            </c:numRef>
          </c:yVal>
          <c:smooth val="0"/>
        </c:ser>
        <c:ser>
          <c:idx val="1"/>
          <c:order val="2"/>
          <c:tx>
            <c:v>J=0,3 M1</c:v>
          </c:tx>
          <c:spPr>
            <a:ln w="28575">
              <a:solidFill>
                <a:srgbClr val="FF0000"/>
              </a:solidFill>
            </a:ln>
          </c:spPr>
          <c:marker>
            <c:symbol val="circle"/>
            <c:size val="7"/>
            <c:spPr>
              <a:solidFill>
                <a:srgbClr val="FF0000"/>
              </a:solidFill>
              <a:ln>
                <a:solidFill>
                  <a:srgbClr val="FF0000"/>
                </a:solidFill>
              </a:ln>
            </c:spPr>
          </c:marker>
          <c:dLbls>
            <c:delete val="1"/>
          </c:dLbls>
          <c:xVal>
            <c:numRef>
              <c:f>('156Gd-ARC'!$AA$25,'156Gd-ARC'!$AA$30)</c:f>
              <c:numCache>
                <c:formatCode>General</c:formatCode>
                <c:ptCount val="2"/>
                <c:pt idx="0">
                  <c:v>7.2591999999999999</c:v>
                </c:pt>
                <c:pt idx="1">
                  <c:v>6.5808</c:v>
                </c:pt>
              </c:numCache>
            </c:numRef>
          </c:xVal>
          <c:yVal>
            <c:numRef>
              <c:f>('156Gd-ARC'!$AK$25,'156Gd-ARC'!$AK$30)</c:f>
              <c:numCache>
                <c:formatCode>General</c:formatCode>
                <c:ptCount val="2"/>
                <c:pt idx="0">
                  <c:v>0.15075594257431618</c:v>
                </c:pt>
                <c:pt idx="1">
                  <c:v>0.36426715461832354</c:v>
                </c:pt>
              </c:numCache>
            </c:numRef>
          </c:yVal>
          <c:smooth val="0"/>
        </c:ser>
        <c:ser>
          <c:idx val="4"/>
          <c:order val="3"/>
          <c:tx>
            <c:v>J=1,2 M1</c:v>
          </c:tx>
          <c:spPr>
            <a:ln w="28575">
              <a:solidFill>
                <a:schemeClr val="accent2">
                  <a:lumMod val="75000"/>
                </a:schemeClr>
              </a:solidFill>
            </a:ln>
          </c:spPr>
          <c:marker>
            <c:symbol val="circle"/>
            <c:size val="6"/>
            <c:spPr>
              <a:solidFill>
                <a:schemeClr val="accent2">
                  <a:lumMod val="75000"/>
                </a:schemeClr>
              </a:solidFill>
              <a:ln>
                <a:solidFill>
                  <a:schemeClr val="accent2">
                    <a:lumMod val="75000"/>
                  </a:schemeClr>
                </a:solidFill>
              </a:ln>
            </c:spPr>
          </c:marker>
          <c:dLbls>
            <c:delete val="1"/>
          </c:dLbls>
          <c:xVal>
            <c:numRef>
              <c:f>('156Gd-ARC'!$AA$24,'156Gd-ARC'!$AA$26,'156Gd-ARC'!$AA$27,'156Gd-ARC'!$AA$29,'156Gd-ARC'!$AA$32)</c:f>
              <c:numCache>
                <c:formatCode>General</c:formatCode>
                <c:ptCount val="5"/>
                <c:pt idx="0">
                  <c:v>7.2946</c:v>
                </c:pt>
                <c:pt idx="1">
                  <c:v>7.2148000000000003</c:v>
                </c:pt>
                <c:pt idx="2">
                  <c:v>7.1684999999999999</c:v>
                </c:pt>
                <c:pt idx="3">
                  <c:v>6.6002999999999998</c:v>
                </c:pt>
                <c:pt idx="4">
                  <c:v>6.3315000000000001</c:v>
                </c:pt>
              </c:numCache>
            </c:numRef>
          </c:xVal>
          <c:yVal>
            <c:numRef>
              <c:f>('156Gd-ARC'!$AK$24,'156Gd-ARC'!$AK$26,'156Gd-ARC'!$AK$27,'156Gd-ARC'!$AK$29,'156Gd-ARC'!$AK$32)</c:f>
              <c:numCache>
                <c:formatCode>General</c:formatCode>
                <c:ptCount val="5"/>
                <c:pt idx="0">
                  <c:v>0.32258948142856136</c:v>
                </c:pt>
                <c:pt idx="1">
                  <c:v>0.22968494984683066</c:v>
                </c:pt>
                <c:pt idx="2">
                  <c:v>0.36311465880384852</c:v>
                </c:pt>
                <c:pt idx="3">
                  <c:v>0.59793899762655733</c:v>
                </c:pt>
                <c:pt idx="4">
                  <c:v>0.46429850236267467</c:v>
                </c:pt>
              </c:numCache>
            </c:numRef>
          </c:yVal>
          <c:smooth val="0"/>
        </c:ser>
        <c:ser>
          <c:idx val="2"/>
          <c:order val="4"/>
          <c:tx>
            <c:v>M1,E1 Doublet</c:v>
          </c:tx>
          <c:spPr>
            <a:ln w="28575">
              <a:noFill/>
            </a:ln>
          </c:spPr>
          <c:marker>
            <c:symbol val="x"/>
            <c:size val="6"/>
            <c:spPr>
              <a:solidFill>
                <a:schemeClr val="tx1"/>
              </a:solidFill>
              <a:ln>
                <a:solidFill>
                  <a:schemeClr val="tx1"/>
                </a:solidFill>
              </a:ln>
            </c:spPr>
          </c:marker>
          <c:dLbls>
            <c:delete val="1"/>
          </c:dLbls>
          <c:xVal>
            <c:numRef>
              <c:f>('156Gd-ARC'!$AA$28,'156Gd-ARC'!$AA$31)</c:f>
              <c:numCache>
                <c:formatCode>General</c:formatCode>
                <c:ptCount val="2"/>
                <c:pt idx="0">
                  <c:v>6.6829999999999998</c:v>
                </c:pt>
                <c:pt idx="1">
                  <c:v>6.4302999999999999</c:v>
                </c:pt>
              </c:numCache>
            </c:numRef>
          </c:xVal>
          <c:yVal>
            <c:numRef>
              <c:f>('156Gd-ARC'!$AK$28,'156Gd-ARC'!$AK$31)</c:f>
              <c:numCache>
                <c:formatCode>General</c:formatCode>
                <c:ptCount val="2"/>
                <c:pt idx="0">
                  <c:v>1.1173771532080889</c:v>
                </c:pt>
                <c:pt idx="1">
                  <c:v>1.7479171038884886</c:v>
                </c:pt>
              </c:numCache>
            </c:numRef>
          </c:yVal>
          <c:smooth val="0"/>
        </c:ser>
        <c:ser>
          <c:idx val="5"/>
          <c:order val="5"/>
          <c:tx>
            <c:v>J=2,3 E1 Doublet</c:v>
          </c:tx>
          <c:spPr>
            <a:ln w="28575">
              <a:noFill/>
            </a:ln>
          </c:spPr>
          <c:marker>
            <c:symbol val="square"/>
            <c:size val="7"/>
            <c:spPr>
              <a:solidFill>
                <a:schemeClr val="bg2">
                  <a:lumMod val="50000"/>
                </a:schemeClr>
              </a:solidFill>
              <a:ln>
                <a:solidFill>
                  <a:schemeClr val="bg2">
                    <a:lumMod val="50000"/>
                  </a:schemeClr>
                </a:solidFill>
              </a:ln>
            </c:spPr>
          </c:marker>
          <c:dLbls>
            <c:delete val="1"/>
          </c:dLbls>
          <c:xVal>
            <c:numRef>
              <c:f>'156Gd-ARC'!$AA$13</c:f>
              <c:numCache>
                <c:formatCode>General</c:formatCode>
                <c:ptCount val="1"/>
                <c:pt idx="0">
                  <c:v>6.6189999999999998</c:v>
                </c:pt>
              </c:numCache>
            </c:numRef>
          </c:xVal>
          <c:yVal>
            <c:numRef>
              <c:f>'156Gd-ARC'!$AK$13</c:f>
              <c:numCache>
                <c:formatCode>General</c:formatCode>
                <c:ptCount val="1"/>
                <c:pt idx="0">
                  <c:v>3.7686312252850782</c:v>
                </c:pt>
              </c:numCache>
            </c:numRef>
          </c:yVal>
          <c:smooth val="0"/>
        </c:ser>
        <c:dLbls>
          <c:dLblPos val="t"/>
          <c:showLegendKey val="0"/>
          <c:showVal val="1"/>
          <c:showCatName val="0"/>
          <c:showSerName val="0"/>
          <c:showPercent val="0"/>
          <c:showBubbleSize val="0"/>
        </c:dLbls>
        <c:axId val="104723584"/>
        <c:axId val="104725888"/>
      </c:scatterChart>
      <c:valAx>
        <c:axId val="104723584"/>
        <c:scaling>
          <c:orientation val="minMax"/>
          <c:max val="8.6"/>
          <c:min val="6"/>
        </c:scaling>
        <c:delete val="0"/>
        <c:axPos val="b"/>
        <c:title>
          <c:tx>
            <c:rich>
              <a:bodyPr/>
              <a:lstStyle/>
              <a:p>
                <a:pPr>
                  <a:defRPr sz="2000"/>
                </a:pPr>
                <a:r>
                  <a:rPr lang="en-US" sz="2000"/>
                  <a:t>E</a:t>
                </a:r>
                <a:r>
                  <a:rPr lang="en-US" sz="2000" baseline="-25000">
                    <a:latin typeface="Symbol" panose="05050102010706020507" pitchFamily="18" charset="2"/>
                  </a:rPr>
                  <a:t>g</a:t>
                </a:r>
                <a:r>
                  <a:rPr lang="en-US" sz="2000"/>
                  <a:t> (MeV)</a:t>
                </a:r>
              </a:p>
            </c:rich>
          </c:tx>
          <c:layout/>
          <c:overlay val="0"/>
        </c:title>
        <c:numFmt formatCode="General" sourceLinked="1"/>
        <c:majorTickMark val="out"/>
        <c:minorTickMark val="none"/>
        <c:tickLblPos val="nextTo"/>
        <c:txPr>
          <a:bodyPr/>
          <a:lstStyle/>
          <a:p>
            <a:pPr>
              <a:defRPr sz="1600" b="1"/>
            </a:pPr>
            <a:endParaRPr lang="en-US"/>
          </a:p>
        </c:txPr>
        <c:crossAx val="104725888"/>
        <c:crossesAt val="0.1"/>
        <c:crossBetween val="midCat"/>
        <c:majorUnit val="0.5"/>
      </c:valAx>
      <c:valAx>
        <c:axId val="104725888"/>
        <c:scaling>
          <c:logBase val="10"/>
          <c:orientation val="minMax"/>
          <c:max val="10"/>
          <c:min val="0.1"/>
        </c:scaling>
        <c:delete val="0"/>
        <c:axPos val="l"/>
        <c:title>
          <c:tx>
            <c:rich>
              <a:bodyPr rot="-5400000" vert="horz"/>
              <a:lstStyle/>
              <a:p>
                <a:pPr>
                  <a:defRPr sz="2000"/>
                </a:pPr>
                <a:r>
                  <a:rPr lang="en-US" sz="2000"/>
                  <a:t>f</a:t>
                </a:r>
                <a:r>
                  <a:rPr lang="en-US" sz="2000" baseline="-25000">
                    <a:latin typeface="Symbol" panose="05050102010706020507" pitchFamily="18" charset="2"/>
                  </a:rPr>
                  <a:t>g</a:t>
                </a:r>
                <a:r>
                  <a:rPr lang="en-US" sz="2000"/>
                  <a:t>/f</a:t>
                </a:r>
                <a:r>
                  <a:rPr lang="en-US" sz="2000" baseline="-25000"/>
                  <a:t>BA</a:t>
                </a:r>
              </a:p>
            </c:rich>
          </c:tx>
          <c:layout/>
          <c:overlay val="0"/>
        </c:title>
        <c:numFmt formatCode="General" sourceLinked="1"/>
        <c:majorTickMark val="out"/>
        <c:minorTickMark val="none"/>
        <c:tickLblPos val="nextTo"/>
        <c:txPr>
          <a:bodyPr/>
          <a:lstStyle/>
          <a:p>
            <a:pPr>
              <a:defRPr sz="1600" b="1"/>
            </a:pPr>
            <a:endParaRPr lang="en-US"/>
          </a:p>
        </c:txPr>
        <c:crossAx val="104723584"/>
        <c:crosses val="autoZero"/>
        <c:crossBetween val="midCat"/>
      </c:valAx>
    </c:plotArea>
    <c:legend>
      <c:legendPos val="r"/>
      <c:layout>
        <c:manualLayout>
          <c:xMode val="edge"/>
          <c:yMode val="edge"/>
          <c:x val="0.58927238838228224"/>
          <c:y val="0.42086010213952529"/>
          <c:w val="0.40428638778518955"/>
          <c:h val="0.3356900636279776"/>
        </c:manualLayout>
      </c:layout>
      <c:overlay val="0"/>
      <c:spPr>
        <a:ln>
          <a:solidFill>
            <a:schemeClr val="tx1"/>
          </a:solidFill>
        </a:ln>
      </c:spPr>
      <c:txPr>
        <a:bodyPr/>
        <a:lstStyle/>
        <a:p>
          <a:pPr>
            <a:defRPr sz="1600"/>
          </a:pPr>
          <a:endParaRPr lang="en-US"/>
        </a:p>
      </c:txPr>
    </c:legend>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en-US" sz="2000" baseline="30000"/>
              <a:t>56</a:t>
            </a:r>
            <a:r>
              <a:rPr lang="en-US" sz="2000"/>
              <a:t>Fe(n,n'</a:t>
            </a:r>
            <a:r>
              <a:rPr lang="en-US" sz="2000">
                <a:latin typeface="Symbol" panose="05050102010706020507" pitchFamily="18" charset="2"/>
              </a:rPr>
              <a:t>g</a:t>
            </a:r>
            <a:r>
              <a:rPr lang="en-US" sz="2000"/>
              <a:t>)</a:t>
            </a:r>
          </a:p>
        </c:rich>
      </c:tx>
      <c:layout>
        <c:manualLayout>
          <c:xMode val="edge"/>
          <c:yMode val="edge"/>
          <c:x val="0.5927637795275591"/>
          <c:y val="9.0456793988996462E-2"/>
        </c:manualLayout>
      </c:layout>
      <c:overlay val="1"/>
    </c:title>
    <c:autoTitleDeleted val="0"/>
    <c:plotArea>
      <c:layout>
        <c:manualLayout>
          <c:layoutTarget val="inner"/>
          <c:xMode val="edge"/>
          <c:yMode val="edge"/>
          <c:x val="0.14978740157480314"/>
          <c:y val="5.3423924981545391E-2"/>
          <c:w val="0.78279593175853024"/>
          <c:h val="0.7406462566413603"/>
        </c:manualLayout>
      </c:layout>
      <c:scatterChart>
        <c:scatterStyle val="lineMarker"/>
        <c:varyColors val="0"/>
        <c:ser>
          <c:idx val="5"/>
          <c:order val="0"/>
          <c:tx>
            <c:v>0+</c:v>
          </c:tx>
          <c:xVal>
            <c:numRef>
              <c:f>Sheet1!$A$7</c:f>
              <c:numCache>
                <c:formatCode>General</c:formatCode>
                <c:ptCount val="1"/>
                <c:pt idx="0">
                  <c:v>2941.4</c:v>
                </c:pt>
              </c:numCache>
            </c:numRef>
          </c:xVal>
          <c:yVal>
            <c:numRef>
              <c:f>Sheet1!$E$7</c:f>
              <c:numCache>
                <c:formatCode>General</c:formatCode>
                <c:ptCount val="1"/>
                <c:pt idx="0">
                  <c:v>1.04</c:v>
                </c:pt>
              </c:numCache>
            </c:numRef>
          </c:yVal>
          <c:smooth val="0"/>
        </c:ser>
        <c:ser>
          <c:idx val="3"/>
          <c:order val="1"/>
          <c:tx>
            <c:v>1+</c:v>
          </c:tx>
          <c:spPr>
            <a:ln>
              <a:solidFill>
                <a:srgbClr val="FF0000"/>
              </a:solidFill>
            </a:ln>
          </c:spPr>
          <c:marker>
            <c:symbol val="circle"/>
            <c:size val="7"/>
            <c:spPr>
              <a:solidFill>
                <a:srgbClr val="FF0000"/>
              </a:solidFill>
              <a:ln>
                <a:solidFill>
                  <a:srgbClr val="FF0000"/>
                </a:solidFill>
              </a:ln>
            </c:spPr>
          </c:marker>
          <c:xVal>
            <c:numRef>
              <c:f>Sheet1!$A$9:$A$11</c:f>
              <c:numCache>
                <c:formatCode>General</c:formatCode>
                <c:ptCount val="3"/>
                <c:pt idx="0">
                  <c:v>3120</c:v>
                </c:pt>
                <c:pt idx="1">
                  <c:v>3448.7</c:v>
                </c:pt>
                <c:pt idx="2">
                  <c:v>4539.3999999999996</c:v>
                </c:pt>
              </c:numCache>
            </c:numRef>
          </c:xVal>
          <c:yVal>
            <c:numRef>
              <c:f>Sheet1!$E$9:$E$11</c:f>
              <c:numCache>
                <c:formatCode>General</c:formatCode>
                <c:ptCount val="3"/>
                <c:pt idx="0">
                  <c:v>1.95</c:v>
                </c:pt>
                <c:pt idx="1">
                  <c:v>1.41</c:v>
                </c:pt>
                <c:pt idx="2">
                  <c:v>1.07</c:v>
                </c:pt>
              </c:numCache>
            </c:numRef>
          </c:yVal>
          <c:smooth val="0"/>
        </c:ser>
        <c:ser>
          <c:idx val="0"/>
          <c:order val="2"/>
          <c:tx>
            <c:v>2+</c:v>
          </c:tx>
          <c:spPr>
            <a:ln>
              <a:solidFill>
                <a:schemeClr val="tx2"/>
              </a:solidFill>
            </a:ln>
          </c:spPr>
          <c:marker>
            <c:symbol val="circle"/>
            <c:size val="7"/>
            <c:spPr>
              <a:solidFill>
                <a:schemeClr val="tx2"/>
              </a:solidFill>
              <a:ln>
                <a:solidFill>
                  <a:schemeClr val="tx2"/>
                </a:solidFill>
              </a:ln>
            </c:spPr>
          </c:marker>
          <c:xVal>
            <c:numRef>
              <c:f>Sheet1!$A$13:$A$20</c:f>
              <c:numCache>
                <c:formatCode>General</c:formatCode>
                <c:ptCount val="8"/>
                <c:pt idx="0">
                  <c:v>2657.5</c:v>
                </c:pt>
                <c:pt idx="1">
                  <c:v>2959.7</c:v>
                </c:pt>
                <c:pt idx="2">
                  <c:v>3370</c:v>
                </c:pt>
                <c:pt idx="3">
                  <c:v>3602</c:v>
                </c:pt>
                <c:pt idx="4">
                  <c:v>3744.13</c:v>
                </c:pt>
                <c:pt idx="5">
                  <c:v>3830.6</c:v>
                </c:pt>
                <c:pt idx="6">
                  <c:v>4320</c:v>
                </c:pt>
                <c:pt idx="7">
                  <c:v>4401.2700000000004</c:v>
                </c:pt>
              </c:numCache>
            </c:numRef>
          </c:xVal>
          <c:yVal>
            <c:numRef>
              <c:f>Sheet1!$E$13:$E$20</c:f>
              <c:numCache>
                <c:formatCode>General</c:formatCode>
                <c:ptCount val="8"/>
                <c:pt idx="0">
                  <c:v>6.8</c:v>
                </c:pt>
                <c:pt idx="1">
                  <c:v>3.14</c:v>
                </c:pt>
                <c:pt idx="2">
                  <c:v>1.46</c:v>
                </c:pt>
                <c:pt idx="3">
                  <c:v>1.5</c:v>
                </c:pt>
                <c:pt idx="4">
                  <c:v>0</c:v>
                </c:pt>
                <c:pt idx="5">
                  <c:v>0.83</c:v>
                </c:pt>
                <c:pt idx="6">
                  <c:v>0</c:v>
                </c:pt>
                <c:pt idx="7">
                  <c:v>0</c:v>
                </c:pt>
              </c:numCache>
            </c:numRef>
          </c:yVal>
          <c:smooth val="0"/>
        </c:ser>
        <c:ser>
          <c:idx val="1"/>
          <c:order val="3"/>
          <c:tx>
            <c:v>3+</c:v>
          </c:tx>
          <c:marker>
            <c:symbol val="circle"/>
            <c:size val="7"/>
          </c:marker>
          <c:xVal>
            <c:numRef>
              <c:f>Sheet1!$A$22:$A$27</c:f>
              <c:numCache>
                <c:formatCode>General</c:formatCode>
                <c:ptCount val="6"/>
                <c:pt idx="0">
                  <c:v>3445.4</c:v>
                </c:pt>
                <c:pt idx="1">
                  <c:v>3856.4</c:v>
                </c:pt>
                <c:pt idx="2">
                  <c:v>4049.1</c:v>
                </c:pt>
                <c:pt idx="3">
                  <c:v>4100.6000000000004</c:v>
                </c:pt>
                <c:pt idx="4">
                  <c:v>4395.3999999999996</c:v>
                </c:pt>
                <c:pt idx="5">
                  <c:v>4457.6000000000004</c:v>
                </c:pt>
              </c:numCache>
            </c:numRef>
          </c:xVal>
          <c:yVal>
            <c:numRef>
              <c:f>Sheet1!$E$22:$E$27</c:f>
              <c:numCache>
                <c:formatCode>General</c:formatCode>
                <c:ptCount val="6"/>
                <c:pt idx="0">
                  <c:v>2.89</c:v>
                </c:pt>
                <c:pt idx="1">
                  <c:v>0.94</c:v>
                </c:pt>
                <c:pt idx="2">
                  <c:v>0.92</c:v>
                </c:pt>
                <c:pt idx="3">
                  <c:v>0.56999999999999995</c:v>
                </c:pt>
                <c:pt idx="4">
                  <c:v>0.67</c:v>
                </c:pt>
                <c:pt idx="5">
                  <c:v>0.27</c:v>
                </c:pt>
              </c:numCache>
            </c:numRef>
          </c:yVal>
          <c:smooth val="0"/>
        </c:ser>
        <c:ser>
          <c:idx val="2"/>
          <c:order val="4"/>
          <c:tx>
            <c:v>4+</c:v>
          </c:tx>
          <c:marker>
            <c:symbol val="circle"/>
            <c:size val="7"/>
          </c:marker>
          <c:xVal>
            <c:numRef>
              <c:f>Sheet1!$A$28:$A$31</c:f>
              <c:numCache>
                <c:formatCode>General</c:formatCode>
                <c:ptCount val="4"/>
                <c:pt idx="0">
                  <c:v>2085.1</c:v>
                </c:pt>
                <c:pt idx="1">
                  <c:v>3122.9</c:v>
                </c:pt>
                <c:pt idx="2">
                  <c:v>4119.8999999999996</c:v>
                </c:pt>
                <c:pt idx="3">
                  <c:v>4297.3999999999996</c:v>
                </c:pt>
              </c:numCache>
            </c:numRef>
          </c:xVal>
          <c:yVal>
            <c:numRef>
              <c:f>Sheet1!$E$28:$E$31</c:f>
              <c:numCache>
                <c:formatCode>General</c:formatCode>
                <c:ptCount val="4"/>
                <c:pt idx="0">
                  <c:v>10.1</c:v>
                </c:pt>
                <c:pt idx="1">
                  <c:v>2.16</c:v>
                </c:pt>
                <c:pt idx="2">
                  <c:v>0.62</c:v>
                </c:pt>
                <c:pt idx="3">
                  <c:v>0.54</c:v>
                </c:pt>
              </c:numCache>
            </c:numRef>
          </c:yVal>
          <c:smooth val="0"/>
        </c:ser>
        <c:ser>
          <c:idx val="4"/>
          <c:order val="5"/>
          <c:tx>
            <c:v>6+</c:v>
          </c:tx>
          <c:marker>
            <c:symbol val="circle"/>
            <c:size val="7"/>
          </c:marker>
          <c:xVal>
            <c:numRef>
              <c:f>Sheet1!$A$32:$A$33</c:f>
              <c:numCache>
                <c:formatCode>General</c:formatCode>
                <c:ptCount val="2"/>
                <c:pt idx="0">
                  <c:v>3388.3</c:v>
                </c:pt>
                <c:pt idx="1">
                  <c:v>3756.2</c:v>
                </c:pt>
              </c:numCache>
            </c:numRef>
          </c:xVal>
          <c:yVal>
            <c:numRef>
              <c:f>Sheet1!$E$32:$E$33</c:f>
              <c:numCache>
                <c:formatCode>General</c:formatCode>
                <c:ptCount val="2"/>
                <c:pt idx="0">
                  <c:v>0.62</c:v>
                </c:pt>
                <c:pt idx="1">
                  <c:v>0.37</c:v>
                </c:pt>
              </c:numCache>
            </c:numRef>
          </c:yVal>
          <c:smooth val="0"/>
        </c:ser>
        <c:ser>
          <c:idx val="6"/>
          <c:order val="6"/>
          <c:tx>
            <c:v>3-</c:v>
          </c:tx>
          <c:marker>
            <c:symbol val="circle"/>
            <c:size val="7"/>
          </c:marker>
          <c:xVal>
            <c:numRef>
              <c:f>Sheet1!$A$21</c:f>
              <c:numCache>
                <c:formatCode>General</c:formatCode>
                <c:ptCount val="1"/>
                <c:pt idx="0">
                  <c:v>4509.5</c:v>
                </c:pt>
              </c:numCache>
            </c:numRef>
          </c:xVal>
          <c:yVal>
            <c:numRef>
              <c:f>Sheet1!$E$21</c:f>
              <c:numCache>
                <c:formatCode>General</c:formatCode>
                <c:ptCount val="1"/>
                <c:pt idx="0">
                  <c:v>1.1399999999999999</c:v>
                </c:pt>
              </c:numCache>
            </c:numRef>
          </c:yVal>
          <c:smooth val="0"/>
        </c:ser>
        <c:dLbls>
          <c:showLegendKey val="0"/>
          <c:showVal val="0"/>
          <c:showCatName val="0"/>
          <c:showSerName val="0"/>
          <c:showPercent val="0"/>
          <c:showBubbleSize val="0"/>
        </c:dLbls>
        <c:axId val="104592896"/>
        <c:axId val="104599552"/>
      </c:scatterChart>
      <c:valAx>
        <c:axId val="104592896"/>
        <c:scaling>
          <c:orientation val="minMax"/>
          <c:min val="2000"/>
        </c:scaling>
        <c:delete val="0"/>
        <c:axPos val="b"/>
        <c:title>
          <c:tx>
            <c:rich>
              <a:bodyPr/>
              <a:lstStyle/>
              <a:p>
                <a:pPr>
                  <a:defRPr sz="1800"/>
                </a:pPr>
                <a:r>
                  <a:rPr lang="en-US" sz="1800"/>
                  <a:t>Level Energy</a:t>
                </a:r>
              </a:p>
            </c:rich>
          </c:tx>
          <c:layout/>
          <c:overlay val="0"/>
        </c:title>
        <c:numFmt formatCode="General" sourceLinked="1"/>
        <c:majorTickMark val="out"/>
        <c:minorTickMark val="none"/>
        <c:tickLblPos val="nextTo"/>
        <c:spPr>
          <a:ln w="25400">
            <a:solidFill>
              <a:schemeClr val="tx1"/>
            </a:solidFill>
          </a:ln>
        </c:spPr>
        <c:txPr>
          <a:bodyPr/>
          <a:lstStyle/>
          <a:p>
            <a:pPr>
              <a:defRPr sz="1600" b="1"/>
            </a:pPr>
            <a:endParaRPr lang="en-US"/>
          </a:p>
        </c:txPr>
        <c:crossAx val="104599552"/>
        <c:crossesAt val="0.1"/>
        <c:crossBetween val="midCat"/>
        <c:dispUnits>
          <c:builtInUnit val="thousands"/>
        </c:dispUnits>
      </c:valAx>
      <c:valAx>
        <c:axId val="104599552"/>
        <c:scaling>
          <c:logBase val="10"/>
          <c:orientation val="minMax"/>
          <c:max val="11"/>
          <c:min val="0.1"/>
        </c:scaling>
        <c:delete val="0"/>
        <c:axPos val="l"/>
        <c:majorGridlines/>
        <c:title>
          <c:tx>
            <c:rich>
              <a:bodyPr rot="-5400000" vert="horz"/>
              <a:lstStyle/>
              <a:p>
                <a:pPr>
                  <a:defRPr sz="1800"/>
                </a:pPr>
                <a:r>
                  <a:rPr lang="en-US" sz="1800"/>
                  <a:t>Feeding Intensity</a:t>
                </a:r>
              </a:p>
            </c:rich>
          </c:tx>
          <c:layout/>
          <c:overlay val="0"/>
        </c:title>
        <c:numFmt formatCode="General" sourceLinked="1"/>
        <c:majorTickMark val="out"/>
        <c:minorTickMark val="out"/>
        <c:tickLblPos val="nextTo"/>
        <c:spPr>
          <a:ln w="25400">
            <a:solidFill>
              <a:schemeClr val="tx1"/>
            </a:solidFill>
          </a:ln>
        </c:spPr>
        <c:txPr>
          <a:bodyPr/>
          <a:lstStyle/>
          <a:p>
            <a:pPr>
              <a:defRPr sz="1600" b="1"/>
            </a:pPr>
            <a:endParaRPr lang="en-US"/>
          </a:p>
        </c:txPr>
        <c:crossAx val="104592896"/>
        <c:crosses val="autoZero"/>
        <c:crossBetween val="midCat"/>
      </c:valAx>
    </c:plotArea>
    <c:legend>
      <c:legendPos val="r"/>
      <c:layout>
        <c:manualLayout>
          <c:xMode val="edge"/>
          <c:yMode val="edge"/>
          <c:x val="0.16652777777777777"/>
          <c:y val="0.37102567639869111"/>
          <c:w val="0.13902777777777778"/>
          <c:h val="0.39995070606385974"/>
        </c:manualLayout>
      </c:layout>
      <c:overlay val="0"/>
      <c:spPr>
        <a:solidFill>
          <a:schemeClr val="bg1"/>
        </a:solidFill>
      </c:spPr>
      <c:txPr>
        <a:bodyPr/>
        <a:lstStyle/>
        <a:p>
          <a:pPr>
            <a:defRPr sz="1600"/>
          </a:pPr>
          <a:endParaRPr lang="en-US"/>
        </a:p>
      </c:txPr>
    </c:legend>
    <c:plotVisOnly val="1"/>
    <c:dispBlanksAs val="span"/>
    <c:showDLblsOverMax val="0"/>
  </c:chart>
  <c:spPr>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BECD12-8621-410F-83CB-1A2637A290AD}" type="datetimeFigureOut">
              <a:rPr lang="en-US" smtClean="0"/>
              <a:t>9/18/2015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F7F911-3C9C-4574-A585-8FF50F8DCD19}" type="slidenum">
              <a:rPr lang="en-US" smtClean="0"/>
              <a:t>‹#›</a:t>
            </a:fld>
            <a:endParaRPr lang="en-US"/>
          </a:p>
        </p:txBody>
      </p:sp>
    </p:spTree>
    <p:extLst>
      <p:ext uri="{BB962C8B-B14F-4D97-AF65-F5344CB8AC3E}">
        <p14:creationId xmlns:p14="http://schemas.microsoft.com/office/powerpoint/2010/main" val="3438383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F7F911-3C9C-4574-A585-8FF50F8DCD19}" type="slidenum">
              <a:rPr lang="en-US" smtClean="0"/>
              <a:t>15</a:t>
            </a:fld>
            <a:endParaRPr lang="en-US"/>
          </a:p>
        </p:txBody>
      </p:sp>
    </p:spTree>
    <p:extLst>
      <p:ext uri="{BB962C8B-B14F-4D97-AF65-F5344CB8AC3E}">
        <p14:creationId xmlns:p14="http://schemas.microsoft.com/office/powerpoint/2010/main" val="786932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0F20B6-37CA-4CFC-8B60-D86C6E7D1E3F}" type="datetimeFigureOut">
              <a:rPr lang="en-US" smtClean="0"/>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7D535-753F-4D10-AEC3-8A394CAF534D}" type="slidenum">
              <a:rPr lang="en-US" smtClean="0"/>
              <a:t>‹#›</a:t>
            </a:fld>
            <a:endParaRPr lang="en-US"/>
          </a:p>
        </p:txBody>
      </p:sp>
    </p:spTree>
    <p:extLst>
      <p:ext uri="{BB962C8B-B14F-4D97-AF65-F5344CB8AC3E}">
        <p14:creationId xmlns:p14="http://schemas.microsoft.com/office/powerpoint/2010/main" val="703940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0F20B6-37CA-4CFC-8B60-D86C6E7D1E3F}" type="datetimeFigureOut">
              <a:rPr lang="en-US" smtClean="0"/>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7D535-753F-4D10-AEC3-8A394CAF534D}" type="slidenum">
              <a:rPr lang="en-US" smtClean="0"/>
              <a:t>‹#›</a:t>
            </a:fld>
            <a:endParaRPr lang="en-US"/>
          </a:p>
        </p:txBody>
      </p:sp>
    </p:spTree>
    <p:extLst>
      <p:ext uri="{BB962C8B-B14F-4D97-AF65-F5344CB8AC3E}">
        <p14:creationId xmlns:p14="http://schemas.microsoft.com/office/powerpoint/2010/main" val="1746074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0F20B6-37CA-4CFC-8B60-D86C6E7D1E3F}" type="datetimeFigureOut">
              <a:rPr lang="en-US" smtClean="0"/>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7D535-753F-4D10-AEC3-8A394CAF534D}" type="slidenum">
              <a:rPr lang="en-US" smtClean="0"/>
              <a:t>‹#›</a:t>
            </a:fld>
            <a:endParaRPr lang="en-US"/>
          </a:p>
        </p:txBody>
      </p:sp>
    </p:spTree>
    <p:extLst>
      <p:ext uri="{BB962C8B-B14F-4D97-AF65-F5344CB8AC3E}">
        <p14:creationId xmlns:p14="http://schemas.microsoft.com/office/powerpoint/2010/main" val="4045854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0F20B6-37CA-4CFC-8B60-D86C6E7D1E3F}" type="datetimeFigureOut">
              <a:rPr lang="en-US" smtClean="0"/>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7D535-753F-4D10-AEC3-8A394CAF534D}" type="slidenum">
              <a:rPr lang="en-US" smtClean="0"/>
              <a:t>‹#›</a:t>
            </a:fld>
            <a:endParaRPr lang="en-US"/>
          </a:p>
        </p:txBody>
      </p:sp>
    </p:spTree>
    <p:extLst>
      <p:ext uri="{BB962C8B-B14F-4D97-AF65-F5344CB8AC3E}">
        <p14:creationId xmlns:p14="http://schemas.microsoft.com/office/powerpoint/2010/main" val="607462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0F20B6-37CA-4CFC-8B60-D86C6E7D1E3F}" type="datetimeFigureOut">
              <a:rPr lang="en-US" smtClean="0"/>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7D535-753F-4D10-AEC3-8A394CAF534D}" type="slidenum">
              <a:rPr lang="en-US" smtClean="0"/>
              <a:t>‹#›</a:t>
            </a:fld>
            <a:endParaRPr lang="en-US"/>
          </a:p>
        </p:txBody>
      </p:sp>
    </p:spTree>
    <p:extLst>
      <p:ext uri="{BB962C8B-B14F-4D97-AF65-F5344CB8AC3E}">
        <p14:creationId xmlns:p14="http://schemas.microsoft.com/office/powerpoint/2010/main" val="3761971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0F20B6-37CA-4CFC-8B60-D86C6E7D1E3F}" type="datetimeFigureOut">
              <a:rPr lang="en-US" smtClean="0"/>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37D535-753F-4D10-AEC3-8A394CAF534D}" type="slidenum">
              <a:rPr lang="en-US" smtClean="0"/>
              <a:t>‹#›</a:t>
            </a:fld>
            <a:endParaRPr lang="en-US"/>
          </a:p>
        </p:txBody>
      </p:sp>
    </p:spTree>
    <p:extLst>
      <p:ext uri="{BB962C8B-B14F-4D97-AF65-F5344CB8AC3E}">
        <p14:creationId xmlns:p14="http://schemas.microsoft.com/office/powerpoint/2010/main" val="688334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0F20B6-37CA-4CFC-8B60-D86C6E7D1E3F}" type="datetimeFigureOut">
              <a:rPr lang="en-US" smtClean="0"/>
              <a:t>9/18/2015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37D535-753F-4D10-AEC3-8A394CAF534D}" type="slidenum">
              <a:rPr lang="en-US" smtClean="0"/>
              <a:t>‹#›</a:t>
            </a:fld>
            <a:endParaRPr lang="en-US"/>
          </a:p>
        </p:txBody>
      </p:sp>
    </p:spTree>
    <p:extLst>
      <p:ext uri="{BB962C8B-B14F-4D97-AF65-F5344CB8AC3E}">
        <p14:creationId xmlns:p14="http://schemas.microsoft.com/office/powerpoint/2010/main" val="3995894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0F20B6-37CA-4CFC-8B60-D86C6E7D1E3F}" type="datetimeFigureOut">
              <a:rPr lang="en-US" smtClean="0"/>
              <a:t>9/18/2015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37D535-753F-4D10-AEC3-8A394CAF534D}" type="slidenum">
              <a:rPr lang="en-US" smtClean="0"/>
              <a:t>‹#›</a:t>
            </a:fld>
            <a:endParaRPr lang="en-US"/>
          </a:p>
        </p:txBody>
      </p:sp>
    </p:spTree>
    <p:extLst>
      <p:ext uri="{BB962C8B-B14F-4D97-AF65-F5344CB8AC3E}">
        <p14:creationId xmlns:p14="http://schemas.microsoft.com/office/powerpoint/2010/main" val="3771898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0F20B6-37CA-4CFC-8B60-D86C6E7D1E3F}" type="datetimeFigureOut">
              <a:rPr lang="en-US" smtClean="0"/>
              <a:t>9/18/2015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37D535-753F-4D10-AEC3-8A394CAF534D}" type="slidenum">
              <a:rPr lang="en-US" smtClean="0"/>
              <a:t>‹#›</a:t>
            </a:fld>
            <a:endParaRPr lang="en-US"/>
          </a:p>
        </p:txBody>
      </p:sp>
    </p:spTree>
    <p:extLst>
      <p:ext uri="{BB962C8B-B14F-4D97-AF65-F5344CB8AC3E}">
        <p14:creationId xmlns:p14="http://schemas.microsoft.com/office/powerpoint/2010/main" val="255291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0F20B6-37CA-4CFC-8B60-D86C6E7D1E3F}" type="datetimeFigureOut">
              <a:rPr lang="en-US" smtClean="0"/>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37D535-753F-4D10-AEC3-8A394CAF534D}" type="slidenum">
              <a:rPr lang="en-US" smtClean="0"/>
              <a:t>‹#›</a:t>
            </a:fld>
            <a:endParaRPr lang="en-US"/>
          </a:p>
        </p:txBody>
      </p:sp>
    </p:spTree>
    <p:extLst>
      <p:ext uri="{BB962C8B-B14F-4D97-AF65-F5344CB8AC3E}">
        <p14:creationId xmlns:p14="http://schemas.microsoft.com/office/powerpoint/2010/main" val="3648432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0F20B6-37CA-4CFC-8B60-D86C6E7D1E3F}" type="datetimeFigureOut">
              <a:rPr lang="en-US" smtClean="0"/>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37D535-753F-4D10-AEC3-8A394CAF534D}" type="slidenum">
              <a:rPr lang="en-US" smtClean="0"/>
              <a:t>‹#›</a:t>
            </a:fld>
            <a:endParaRPr lang="en-US"/>
          </a:p>
        </p:txBody>
      </p:sp>
    </p:spTree>
    <p:extLst>
      <p:ext uri="{BB962C8B-B14F-4D97-AF65-F5344CB8AC3E}">
        <p14:creationId xmlns:p14="http://schemas.microsoft.com/office/powerpoint/2010/main" val="202358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F20B6-37CA-4CFC-8B60-D86C6E7D1E3F}" type="datetimeFigureOut">
              <a:rPr lang="en-US" smtClean="0"/>
              <a:t>9/18/2015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37D535-753F-4D10-AEC3-8A394CAF534D}" type="slidenum">
              <a:rPr lang="en-US" smtClean="0"/>
              <a:t>‹#›</a:t>
            </a:fld>
            <a:endParaRPr lang="en-US"/>
          </a:p>
        </p:txBody>
      </p:sp>
    </p:spTree>
    <p:extLst>
      <p:ext uri="{BB962C8B-B14F-4D97-AF65-F5344CB8AC3E}">
        <p14:creationId xmlns:p14="http://schemas.microsoft.com/office/powerpoint/2010/main" val="3034888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20.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chart" Target="../charts/chart2.xml"/><Relationship Id="rId5" Type="http://schemas.openxmlformats.org/officeDocument/2006/relationships/image" Target="../media/image17.png"/><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6.xml"/><Relationship Id="rId5" Type="http://schemas.openxmlformats.org/officeDocument/2006/relationships/image" Target="../media/image21.png"/><Relationship Id="rId4" Type="http://schemas.openxmlformats.org/officeDocument/2006/relationships/image" Target="../media/image20.png"/></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nds.iaea.org/pgaa/"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www-pub.iaea.org/MTCD/publications/PDF/Pub1263_web.pdf"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6.png"/><Relationship Id="rId5" Type="http://schemas.microsoft.com/office/2007/relationships/hdphoto" Target="../media/hdphoto2.wdp"/><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nds.iaea.org/RIPL-3/" TargetMode="External"/><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image" Target="../media/image70.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944562"/>
          </a:xfrm>
        </p:spPr>
        <p:txBody>
          <a:bodyPr/>
          <a:lstStyle/>
          <a:p>
            <a:r>
              <a:rPr lang="en-US" b="1" dirty="0" smtClean="0">
                <a:solidFill>
                  <a:schemeClr val="tx2"/>
                </a:solidFill>
                <a:effectLst>
                  <a:outerShdw blurRad="38100" dist="38100" dir="2700000" algn="tl">
                    <a:srgbClr val="000000">
                      <a:alpha val="43137"/>
                    </a:srgbClr>
                  </a:outerShdw>
                </a:effectLst>
              </a:rPr>
              <a:t>Evaluation of (</a:t>
            </a:r>
            <a:r>
              <a:rPr lang="en-US" b="1" dirty="0" err="1" smtClean="0">
                <a:solidFill>
                  <a:schemeClr val="tx2"/>
                </a:solidFill>
                <a:effectLst>
                  <a:outerShdw blurRad="38100" dist="38100" dir="2700000" algn="tl">
                    <a:srgbClr val="000000">
                      <a:alpha val="43137"/>
                    </a:srgbClr>
                  </a:outerShdw>
                </a:effectLst>
              </a:rPr>
              <a:t>n,x</a:t>
            </a:r>
            <a:r>
              <a:rPr lang="en-US" b="1" dirty="0" err="1" smtClean="0">
                <a:solidFill>
                  <a:schemeClr val="tx2"/>
                </a:solidFill>
                <a:effectLst>
                  <a:outerShdw blurRad="38100" dist="38100" dir="2700000" algn="tl">
                    <a:srgbClr val="000000">
                      <a:alpha val="43137"/>
                    </a:srgbClr>
                  </a:outerShdw>
                </a:effectLst>
                <a:latin typeface="Symbol" panose="05050102010706020507" pitchFamily="18" charset="2"/>
              </a:rPr>
              <a:t>g</a:t>
            </a:r>
            <a:r>
              <a:rPr lang="en-US" b="1" dirty="0" smtClean="0">
                <a:solidFill>
                  <a:schemeClr val="tx2"/>
                </a:solidFill>
                <a:effectLst>
                  <a:outerShdw blurRad="38100" dist="38100" dir="2700000" algn="tl">
                    <a:srgbClr val="000000">
                      <a:alpha val="43137"/>
                    </a:srgbClr>
                  </a:outerShdw>
                </a:effectLst>
              </a:rPr>
              <a:t>) data</a:t>
            </a:r>
            <a:endParaRPr lang="en-US" b="1" dirty="0">
              <a:solidFill>
                <a:schemeClr val="tx2"/>
              </a:solidFill>
              <a:effectLst>
                <a:outerShdw blurRad="38100" dist="38100" dir="2700000" algn="tl">
                  <a:srgbClr val="000000">
                    <a:alpha val="43137"/>
                  </a:srgbClr>
                </a:outerShdw>
              </a:effectLst>
            </a:endParaRPr>
          </a:p>
        </p:txBody>
      </p:sp>
      <p:sp>
        <p:nvSpPr>
          <p:cNvPr id="5" name="TextBox 4"/>
          <p:cNvSpPr txBox="1"/>
          <p:nvPr/>
        </p:nvSpPr>
        <p:spPr>
          <a:xfrm>
            <a:off x="1001486" y="1219200"/>
            <a:ext cx="7315200" cy="1569660"/>
          </a:xfrm>
          <a:prstGeom prst="rect">
            <a:avLst/>
          </a:prstGeom>
          <a:noFill/>
        </p:spPr>
        <p:txBody>
          <a:bodyPr wrap="square" rtlCol="0">
            <a:spAutoFit/>
          </a:bodyPr>
          <a:lstStyle/>
          <a:p>
            <a:pPr algn="ctr"/>
            <a:r>
              <a:rPr lang="en-US" sz="2400" dirty="0" smtClean="0"/>
              <a:t>Richard B. Firestone</a:t>
            </a:r>
          </a:p>
          <a:p>
            <a:pPr algn="ctr"/>
            <a:r>
              <a:rPr lang="en-US" sz="2400" dirty="0" smtClean="0"/>
              <a:t>University of California, Berkeley</a:t>
            </a:r>
          </a:p>
          <a:p>
            <a:pPr algn="ctr"/>
            <a:r>
              <a:rPr lang="en-US" sz="2400" dirty="0" smtClean="0"/>
              <a:t>Lawrence Berkeley National Laboratory</a:t>
            </a:r>
          </a:p>
          <a:p>
            <a:pPr algn="ctr"/>
            <a:r>
              <a:rPr lang="en-US" sz="2400" dirty="0" smtClean="0"/>
              <a:t>Berkeley, CA 94720, USA</a:t>
            </a:r>
            <a:endParaRPr lang="en-US" sz="2400" dirty="0"/>
          </a:p>
        </p:txBody>
      </p:sp>
      <p:pic>
        <p:nvPicPr>
          <p:cNvPr id="6" name="Picture 2" descr="http://cleermodel.lbl.gov/static/img/lbn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5311570"/>
            <a:ext cx="1645924" cy="140452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asset.zcache.com/assets/graphics/z4/uniquePages/decoreatedSearch/UCB_Logo_Wid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5322456"/>
            <a:ext cx="2290286" cy="1380173"/>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2667000" y="5552165"/>
            <a:ext cx="4343400" cy="923330"/>
          </a:xfrm>
          <a:prstGeom prst="rect">
            <a:avLst/>
          </a:prstGeom>
          <a:noFill/>
        </p:spPr>
        <p:txBody>
          <a:bodyPr wrap="square" lIns="0" rIns="0" rtlCol="0">
            <a:spAutoFit/>
          </a:bodyPr>
          <a:lstStyle/>
          <a:p>
            <a:pPr algn="ctr"/>
            <a:r>
              <a:rPr lang="en-US" b="1" dirty="0" smtClean="0"/>
              <a:t>IAEA Specialized Workshop on NSDD Evaluations</a:t>
            </a:r>
          </a:p>
          <a:p>
            <a:pPr algn="ctr"/>
            <a:r>
              <a:rPr lang="en-US" b="1" dirty="0" smtClean="0"/>
              <a:t>Vienna, Austria, 27-29 April 2015</a:t>
            </a:r>
            <a:endParaRPr lang="en-US" b="1" dirty="0"/>
          </a:p>
        </p:txBody>
      </p:sp>
      <p:pic>
        <p:nvPicPr>
          <p:cNvPr id="3" name="Picture 2" descr="http://ie.lbl.gov/education/glossary/Animated_GIF/NeutronCapture.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754086" y="3124200"/>
            <a:ext cx="381000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3307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effectLst>
                  <a:outerShdw blurRad="38100" dist="38100" dir="2700000" algn="tl">
                    <a:srgbClr val="000000">
                      <a:alpha val="43137"/>
                    </a:srgbClr>
                  </a:outerShdw>
                </a:effectLst>
              </a:rPr>
              <a:t>Thermal (</a:t>
            </a:r>
            <a:r>
              <a:rPr lang="en-US" b="1" dirty="0" err="1">
                <a:solidFill>
                  <a:schemeClr val="tx2"/>
                </a:solidFill>
                <a:effectLst>
                  <a:outerShdw blurRad="38100" dist="38100" dir="2700000" algn="tl">
                    <a:srgbClr val="000000">
                      <a:alpha val="43137"/>
                    </a:srgbClr>
                  </a:outerShdw>
                </a:effectLst>
              </a:rPr>
              <a:t>n,</a:t>
            </a:r>
            <a:r>
              <a:rPr lang="en-US" b="1" dirty="0" err="1">
                <a:solidFill>
                  <a:schemeClr val="tx2"/>
                </a:solidFill>
                <a:effectLst>
                  <a:outerShdw blurRad="38100" dist="38100" dir="2700000" algn="tl">
                    <a:srgbClr val="000000">
                      <a:alpha val="43137"/>
                    </a:srgbClr>
                  </a:outerShdw>
                </a:effectLst>
                <a:latin typeface="Symbol" panose="05050102010706020507" pitchFamily="18" charset="2"/>
              </a:rPr>
              <a:t>g</a:t>
            </a:r>
            <a:r>
              <a:rPr lang="en-US" b="1" dirty="0">
                <a:solidFill>
                  <a:schemeClr val="tx2"/>
                </a:solidFill>
                <a:effectLst>
                  <a:outerShdw blurRad="38100" dist="38100" dir="2700000" algn="tl">
                    <a:srgbClr val="000000">
                      <a:alpha val="43137"/>
                    </a:srgbClr>
                  </a:outerShdw>
                </a:effectLst>
              </a:rPr>
              <a:t>) Data</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828800"/>
            <a:ext cx="8382000" cy="32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89237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dirty="0" smtClean="0">
                <a:solidFill>
                  <a:schemeClr val="tx2"/>
                </a:solidFill>
                <a:effectLst>
                  <a:outerShdw blurRad="38100" dist="38100" dir="2700000" algn="tl">
                    <a:srgbClr val="000000">
                      <a:alpha val="43137"/>
                    </a:srgbClr>
                  </a:outerShdw>
                </a:effectLst>
              </a:rPr>
              <a:t>Thermal (</a:t>
            </a:r>
            <a:r>
              <a:rPr lang="en-US" b="1" dirty="0" err="1" smtClean="0">
                <a:solidFill>
                  <a:schemeClr val="tx2"/>
                </a:solidFill>
                <a:effectLst>
                  <a:outerShdw blurRad="38100" dist="38100" dir="2700000" algn="tl">
                    <a:srgbClr val="000000">
                      <a:alpha val="43137"/>
                    </a:srgbClr>
                  </a:outerShdw>
                </a:effectLst>
              </a:rPr>
              <a:t>n,</a:t>
            </a:r>
            <a:r>
              <a:rPr lang="en-US" b="1" dirty="0" err="1" smtClean="0">
                <a:solidFill>
                  <a:schemeClr val="tx2"/>
                </a:solidFill>
                <a:effectLst>
                  <a:outerShdw blurRad="38100" dist="38100" dir="2700000" algn="tl">
                    <a:srgbClr val="000000">
                      <a:alpha val="43137"/>
                    </a:srgbClr>
                  </a:outerShdw>
                </a:effectLst>
                <a:latin typeface="Symbol" panose="05050102010706020507" pitchFamily="18" charset="2"/>
              </a:rPr>
              <a:t>g</a:t>
            </a:r>
            <a:r>
              <a:rPr lang="en-US" b="1" dirty="0" smtClean="0">
                <a:solidFill>
                  <a:schemeClr val="tx2"/>
                </a:solidFill>
                <a:effectLst>
                  <a:outerShdw blurRad="38100" dist="38100" dir="2700000" algn="tl">
                    <a:srgbClr val="000000">
                      <a:alpha val="43137"/>
                    </a:srgbClr>
                  </a:outerShdw>
                </a:effectLst>
              </a:rPr>
              <a:t>) Data</a:t>
            </a:r>
            <a:endParaRPr lang="en-US" dirty="0"/>
          </a:p>
        </p:txBody>
      </p:sp>
      <p:sp>
        <p:nvSpPr>
          <p:cNvPr id="3" name="TextBox 2"/>
          <p:cNvSpPr txBox="1"/>
          <p:nvPr/>
        </p:nvSpPr>
        <p:spPr>
          <a:xfrm>
            <a:off x="685800" y="1295400"/>
            <a:ext cx="7772400" cy="3642023"/>
          </a:xfrm>
          <a:prstGeom prst="rect">
            <a:avLst/>
          </a:prstGeom>
          <a:noFill/>
        </p:spPr>
        <p:txBody>
          <a:bodyPr wrap="square" lIns="0" tIns="0" rIns="0" bIns="0" rtlCol="0">
            <a:spAutoFit/>
          </a:bodyPr>
          <a:lstStyle/>
          <a:p>
            <a:r>
              <a:rPr lang="en-US" sz="2000" b="1" dirty="0" smtClean="0"/>
              <a:t>Statistical model considerations:  </a:t>
            </a:r>
            <a:r>
              <a:rPr lang="en-US" sz="2000" dirty="0" smtClean="0"/>
              <a:t>Evaluators should take into account the statistical population/depopulation of (</a:t>
            </a:r>
            <a:r>
              <a:rPr lang="en-US" sz="2000" dirty="0" err="1" smtClean="0"/>
              <a:t>n,</a:t>
            </a:r>
            <a:r>
              <a:rPr lang="en-US" sz="2000" dirty="0" err="1" smtClean="0">
                <a:latin typeface="Symbol" panose="05050102010706020507" pitchFamily="18" charset="2"/>
              </a:rPr>
              <a:t>g</a:t>
            </a:r>
            <a:r>
              <a:rPr lang="en-US" sz="2000" dirty="0" smtClean="0"/>
              <a:t>) levels.  A formal calculation with DICEBOX is desirable but beyond the feasibility of most evaluators.</a:t>
            </a:r>
          </a:p>
          <a:p>
            <a:pPr>
              <a:spcBef>
                <a:spcPts val="1000"/>
              </a:spcBef>
            </a:pPr>
            <a:r>
              <a:rPr lang="en-US" sz="2000" dirty="0" smtClean="0"/>
              <a:t>Some statistical considerations can be made without formal calculations.</a:t>
            </a:r>
          </a:p>
          <a:p>
            <a:pPr marL="800100" lvl="1" indent="-342900">
              <a:spcBef>
                <a:spcPts val="1000"/>
              </a:spcBef>
              <a:buFont typeface="Arial" panose="020B0604020202020204" pitchFamily="34" charset="0"/>
              <a:buChar char="•"/>
            </a:pPr>
            <a:r>
              <a:rPr lang="en-US" sz="2000" dirty="0" smtClean="0"/>
              <a:t>(</a:t>
            </a:r>
            <a:r>
              <a:rPr lang="en-US" sz="2000" dirty="0" err="1" smtClean="0"/>
              <a:t>n,</a:t>
            </a:r>
            <a:r>
              <a:rPr lang="en-US" sz="2000" dirty="0" err="1" smtClean="0">
                <a:latin typeface="Symbol" panose="05050102010706020507" pitchFamily="18" charset="2"/>
              </a:rPr>
              <a:t>g</a:t>
            </a:r>
            <a:r>
              <a:rPr lang="en-US" sz="2000" dirty="0" smtClean="0"/>
              <a:t>) will populate all low-lying levels with </a:t>
            </a:r>
            <a:r>
              <a:rPr lang="en-US" sz="2000" dirty="0" err="1" smtClean="0"/>
              <a:t>J</a:t>
            </a:r>
            <a:r>
              <a:rPr lang="en-US" sz="2000" baseline="30000" dirty="0" err="1" smtClean="0">
                <a:latin typeface="Symbol" panose="05050102010706020507" pitchFamily="18" charset="2"/>
              </a:rPr>
              <a:t>p</a:t>
            </a:r>
            <a:r>
              <a:rPr lang="en-US" sz="2000" dirty="0" smtClean="0"/>
              <a:t>=</a:t>
            </a:r>
            <a:r>
              <a:rPr lang="en-US" sz="2000" dirty="0" err="1" smtClean="0"/>
              <a:t>J</a:t>
            </a:r>
            <a:r>
              <a:rPr lang="en-US" sz="2000" baseline="30000" dirty="0" err="1" smtClean="0">
                <a:latin typeface="Symbol" panose="05050102010706020507" pitchFamily="18" charset="2"/>
              </a:rPr>
              <a:t>p</a:t>
            </a:r>
            <a:r>
              <a:rPr lang="en-US" sz="2000" dirty="0" smtClean="0"/>
              <a:t>(CS)±1 with comparable intensities to nearby levels of the same spin.  Levels not populated either don’t exist or have different spins.</a:t>
            </a:r>
          </a:p>
          <a:p>
            <a:pPr marL="800100" lvl="1" indent="-342900">
              <a:buFont typeface="Arial" panose="020B0604020202020204" pitchFamily="34" charset="0"/>
              <a:buChar char="•"/>
            </a:pPr>
            <a:r>
              <a:rPr lang="en-US" sz="2000" dirty="0" smtClean="0"/>
              <a:t>(</a:t>
            </a:r>
            <a:r>
              <a:rPr lang="en-US" sz="2000" dirty="0" err="1" smtClean="0"/>
              <a:t>n,</a:t>
            </a:r>
            <a:r>
              <a:rPr lang="en-US" sz="2000" dirty="0" err="1" smtClean="0">
                <a:latin typeface="Symbol" panose="05050102010706020507" pitchFamily="18" charset="2"/>
              </a:rPr>
              <a:t>g</a:t>
            </a:r>
            <a:r>
              <a:rPr lang="en-US" sz="2000" dirty="0" smtClean="0"/>
              <a:t>) will populate low-lying levels with </a:t>
            </a:r>
            <a:r>
              <a:rPr lang="en-US" sz="2000" dirty="0" err="1" smtClean="0"/>
              <a:t>J</a:t>
            </a:r>
            <a:r>
              <a:rPr lang="en-US" sz="2000" baseline="30000" dirty="0" err="1" smtClean="0">
                <a:latin typeface="Symbol" panose="05050102010706020507" pitchFamily="18" charset="2"/>
              </a:rPr>
              <a:t>p</a:t>
            </a:r>
            <a:r>
              <a:rPr lang="en-US" sz="2000" dirty="0" smtClean="0"/>
              <a:t>=</a:t>
            </a:r>
            <a:r>
              <a:rPr lang="en-US" sz="2000" dirty="0" err="1" smtClean="0"/>
              <a:t>J</a:t>
            </a:r>
            <a:r>
              <a:rPr lang="en-US" sz="2000" baseline="30000" dirty="0" err="1" smtClean="0">
                <a:latin typeface="Symbol" panose="05050102010706020507" pitchFamily="18" charset="2"/>
              </a:rPr>
              <a:t>p</a:t>
            </a:r>
            <a:r>
              <a:rPr lang="en-US" sz="2000" dirty="0" smtClean="0"/>
              <a:t>(CS)±2,3 with significantly lower intensity.</a:t>
            </a:r>
          </a:p>
          <a:p>
            <a:pPr marL="800100" lvl="1" indent="-342900">
              <a:buFont typeface="Arial" panose="020B0604020202020204" pitchFamily="34" charset="0"/>
              <a:buChar char="•"/>
            </a:pPr>
            <a:r>
              <a:rPr lang="en-US" sz="2000" dirty="0" smtClean="0"/>
              <a:t>(</a:t>
            </a:r>
            <a:r>
              <a:rPr lang="en-US" sz="2000" dirty="0" err="1" smtClean="0"/>
              <a:t>n,</a:t>
            </a:r>
            <a:r>
              <a:rPr lang="en-US" sz="2000" dirty="0" err="1" smtClean="0">
                <a:latin typeface="Symbol" panose="05050102010706020507" pitchFamily="18" charset="2"/>
              </a:rPr>
              <a:t>g</a:t>
            </a:r>
            <a:r>
              <a:rPr lang="en-US" sz="2000" dirty="0" smtClean="0"/>
              <a:t>) will populate all low-lying levels with </a:t>
            </a:r>
            <a:r>
              <a:rPr lang="en-US" sz="2000" dirty="0" err="1" smtClean="0"/>
              <a:t>J</a:t>
            </a:r>
            <a:r>
              <a:rPr lang="en-US" sz="2000" baseline="30000" dirty="0" err="1" smtClean="0">
                <a:latin typeface="Symbol" panose="05050102010706020507" pitchFamily="18" charset="2"/>
              </a:rPr>
              <a:t>p</a:t>
            </a:r>
            <a:r>
              <a:rPr lang="en-US" sz="2000" dirty="0" smtClean="0"/>
              <a:t>=</a:t>
            </a:r>
            <a:r>
              <a:rPr lang="en-US" sz="2000" dirty="0" err="1" smtClean="0"/>
              <a:t>J</a:t>
            </a:r>
            <a:r>
              <a:rPr lang="en-US" sz="2000" baseline="30000" dirty="0" err="1" smtClean="0">
                <a:latin typeface="Symbol" panose="05050102010706020507" pitchFamily="18" charset="2"/>
              </a:rPr>
              <a:t>p</a:t>
            </a:r>
            <a:r>
              <a:rPr lang="en-US" sz="2000" dirty="0" smtClean="0"/>
              <a:t>(CS)±4,5 very weakly if at all.</a:t>
            </a:r>
            <a:endParaRPr lang="en-US" sz="2000" dirty="0"/>
          </a:p>
        </p:txBody>
      </p:sp>
    </p:spTree>
    <p:extLst>
      <p:ext uri="{BB962C8B-B14F-4D97-AF65-F5344CB8AC3E}">
        <p14:creationId xmlns:p14="http://schemas.microsoft.com/office/powerpoint/2010/main" val="39249816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868362"/>
          </a:xfrm>
        </p:spPr>
        <p:txBody>
          <a:bodyPr/>
          <a:lstStyle/>
          <a:p>
            <a:r>
              <a:rPr lang="en-US" b="1" dirty="0">
                <a:solidFill>
                  <a:schemeClr val="tx2"/>
                </a:solidFill>
                <a:effectLst>
                  <a:outerShdw blurRad="38100" dist="38100" dir="2700000" algn="tl">
                    <a:srgbClr val="000000">
                      <a:alpha val="43137"/>
                    </a:srgbClr>
                  </a:outerShdw>
                </a:effectLst>
              </a:rPr>
              <a:t>Thermal (</a:t>
            </a:r>
            <a:r>
              <a:rPr lang="en-US" b="1" dirty="0" err="1">
                <a:solidFill>
                  <a:schemeClr val="tx2"/>
                </a:solidFill>
                <a:effectLst>
                  <a:outerShdw blurRad="38100" dist="38100" dir="2700000" algn="tl">
                    <a:srgbClr val="000000">
                      <a:alpha val="43137"/>
                    </a:srgbClr>
                  </a:outerShdw>
                </a:effectLst>
              </a:rPr>
              <a:t>n,</a:t>
            </a:r>
            <a:r>
              <a:rPr lang="en-US" b="1" dirty="0" err="1">
                <a:solidFill>
                  <a:schemeClr val="tx2"/>
                </a:solidFill>
                <a:effectLst>
                  <a:outerShdw blurRad="38100" dist="38100" dir="2700000" algn="tl">
                    <a:srgbClr val="000000">
                      <a:alpha val="43137"/>
                    </a:srgbClr>
                  </a:outerShdw>
                </a:effectLst>
                <a:latin typeface="Symbol" panose="05050102010706020507" pitchFamily="18" charset="2"/>
              </a:rPr>
              <a:t>g</a:t>
            </a:r>
            <a:r>
              <a:rPr lang="en-US" b="1" dirty="0">
                <a:solidFill>
                  <a:schemeClr val="tx2"/>
                </a:solidFill>
                <a:effectLst>
                  <a:outerShdw blurRad="38100" dist="38100" dir="2700000" algn="tl">
                    <a:srgbClr val="000000">
                      <a:alpha val="43137"/>
                    </a:srgbClr>
                  </a:outerShdw>
                </a:effectLst>
              </a:rPr>
              <a:t>) Data</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1238305603"/>
              </p:ext>
            </p:extLst>
          </p:nvPr>
        </p:nvGraphicFramePr>
        <p:xfrm>
          <a:off x="1571624" y="838200"/>
          <a:ext cx="6000751" cy="502443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228600" y="5791200"/>
            <a:ext cx="8686800" cy="679673"/>
          </a:xfrm>
          <a:prstGeom prst="rect">
            <a:avLst/>
          </a:prstGeom>
          <a:noFill/>
        </p:spPr>
        <p:txBody>
          <a:bodyPr wrap="square" lIns="0" tIns="0" rIns="0" bIns="0" rtlCol="0">
            <a:spAutoFit/>
          </a:bodyPr>
          <a:lstStyle/>
          <a:p>
            <a:r>
              <a:rPr lang="en-US" sz="2000" baseline="30000" dirty="0" smtClean="0"/>
              <a:t>186</a:t>
            </a:r>
            <a:r>
              <a:rPr lang="en-US" sz="2000" dirty="0" smtClean="0"/>
              <a:t>W(</a:t>
            </a:r>
            <a:r>
              <a:rPr lang="en-US" sz="2000" dirty="0" err="1" smtClean="0"/>
              <a:t>n,</a:t>
            </a:r>
            <a:r>
              <a:rPr lang="en-US" sz="2000" dirty="0" err="1" smtClean="0">
                <a:latin typeface="Symbol" panose="05050102010706020507" pitchFamily="18" charset="2"/>
              </a:rPr>
              <a:t>g</a:t>
            </a:r>
            <a:r>
              <a:rPr lang="en-US" sz="2000" dirty="0" smtClean="0"/>
              <a:t>) feeding intensity patterns can be used by evaluators to constrain </a:t>
            </a:r>
            <a:r>
              <a:rPr lang="en-US" sz="2000" dirty="0" err="1" smtClean="0"/>
              <a:t>J</a:t>
            </a:r>
            <a:r>
              <a:rPr lang="en-US" sz="2000" baseline="30000" dirty="0" err="1" smtClean="0">
                <a:latin typeface="Symbol" panose="05050102010706020507" pitchFamily="18" charset="2"/>
              </a:rPr>
              <a:t>p</a:t>
            </a:r>
            <a:r>
              <a:rPr lang="en-US" sz="2000" dirty="0" smtClean="0"/>
              <a:t> values.</a:t>
            </a:r>
          </a:p>
          <a:p>
            <a:pPr algn="ctr">
              <a:spcBef>
                <a:spcPts val="500"/>
              </a:spcBef>
            </a:pPr>
            <a:r>
              <a:rPr lang="en-US" sz="2000" dirty="0" smtClean="0"/>
              <a:t>A.M. Hurst </a:t>
            </a:r>
            <a:r>
              <a:rPr lang="en-US" sz="2000" i="1" dirty="0" smtClean="0"/>
              <a:t>et al</a:t>
            </a:r>
            <a:r>
              <a:rPr lang="en-US" sz="2000" dirty="0" smtClean="0"/>
              <a:t>, Phys. Rev. </a:t>
            </a:r>
            <a:r>
              <a:rPr lang="en-US" sz="2000" dirty="0"/>
              <a:t>C </a:t>
            </a:r>
            <a:r>
              <a:rPr lang="en-US" sz="2000" b="1" dirty="0"/>
              <a:t>89</a:t>
            </a:r>
            <a:r>
              <a:rPr lang="en-US" sz="2000" dirty="0"/>
              <a:t>, 014606 (2014)</a:t>
            </a:r>
          </a:p>
        </p:txBody>
      </p:sp>
    </p:spTree>
    <p:extLst>
      <p:ext uri="{BB962C8B-B14F-4D97-AF65-F5344CB8AC3E}">
        <p14:creationId xmlns:p14="http://schemas.microsoft.com/office/powerpoint/2010/main" val="10682522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b="1" dirty="0" smtClean="0">
                <a:solidFill>
                  <a:schemeClr val="tx2"/>
                </a:solidFill>
                <a:effectLst>
                  <a:outerShdw blurRad="38100" dist="38100" dir="2700000" algn="tl">
                    <a:srgbClr val="000000">
                      <a:alpha val="43137"/>
                    </a:srgbClr>
                  </a:outerShdw>
                </a:effectLst>
              </a:rPr>
              <a:t>(</a:t>
            </a:r>
            <a:r>
              <a:rPr lang="en-US" b="1" dirty="0" err="1" smtClean="0">
                <a:solidFill>
                  <a:schemeClr val="tx2"/>
                </a:solidFill>
                <a:effectLst>
                  <a:outerShdw blurRad="38100" dist="38100" dir="2700000" algn="tl">
                    <a:srgbClr val="000000">
                      <a:alpha val="43137"/>
                    </a:srgbClr>
                  </a:outerShdw>
                </a:effectLst>
              </a:rPr>
              <a:t>n,</a:t>
            </a:r>
            <a:r>
              <a:rPr lang="en-US" b="1" dirty="0" err="1" smtClean="0">
                <a:solidFill>
                  <a:schemeClr val="tx2"/>
                </a:solidFill>
                <a:effectLst>
                  <a:outerShdw blurRad="38100" dist="38100" dir="2700000" algn="tl">
                    <a:srgbClr val="000000">
                      <a:alpha val="43137"/>
                    </a:srgbClr>
                  </a:outerShdw>
                </a:effectLst>
                <a:latin typeface="Symbol" panose="05050102010706020507" pitchFamily="18" charset="2"/>
              </a:rPr>
              <a:t>g</a:t>
            </a:r>
            <a:r>
              <a:rPr lang="en-US" b="1" dirty="0" smtClean="0">
                <a:solidFill>
                  <a:schemeClr val="tx2"/>
                </a:solidFill>
                <a:effectLst>
                  <a:outerShdw blurRad="38100" dist="38100" dir="2700000" algn="tl">
                    <a:srgbClr val="000000">
                      <a:alpha val="43137"/>
                    </a:srgbClr>
                  </a:outerShdw>
                </a:effectLst>
              </a:rPr>
              <a:t>) activation data</a:t>
            </a:r>
            <a:endParaRPr lang="en-US" b="1" dirty="0">
              <a:solidFill>
                <a:schemeClr val="tx2"/>
              </a:solidFill>
              <a:effectLst>
                <a:outerShdw blurRad="38100" dist="38100" dir="2700000" algn="tl">
                  <a:srgbClr val="000000">
                    <a:alpha val="43137"/>
                  </a:srgbClr>
                </a:outerShdw>
              </a:effectLst>
            </a:endParaRPr>
          </a:p>
        </p:txBody>
      </p:sp>
      <p:sp>
        <p:nvSpPr>
          <p:cNvPr id="3" name="TextBox 2"/>
          <p:cNvSpPr txBox="1"/>
          <p:nvPr/>
        </p:nvSpPr>
        <p:spPr>
          <a:xfrm>
            <a:off x="381000" y="1219200"/>
            <a:ext cx="8382000" cy="4026743"/>
          </a:xfrm>
          <a:prstGeom prst="rect">
            <a:avLst/>
          </a:prstGeom>
          <a:noFill/>
        </p:spPr>
        <p:txBody>
          <a:bodyPr wrap="square" lIns="0" tIns="0" rIns="0" bIns="0" rtlCol="0">
            <a:spAutoFit/>
          </a:bodyPr>
          <a:lstStyle/>
          <a:p>
            <a:r>
              <a:rPr lang="en-US" sz="2000" dirty="0" smtClean="0"/>
              <a:t>Adopted activation decay dataset should be extended to include</a:t>
            </a:r>
          </a:p>
          <a:p>
            <a:pPr marL="1257300" lvl="2" indent="-342900">
              <a:spcBef>
                <a:spcPts val="1000"/>
              </a:spcBef>
              <a:buFont typeface="Arial" panose="020B0604020202020204" pitchFamily="34" charset="0"/>
              <a:buChar char="•"/>
            </a:pPr>
            <a:r>
              <a:rPr lang="en-US" sz="2000" dirty="0" smtClean="0"/>
              <a:t>Adopted (</a:t>
            </a:r>
            <a:r>
              <a:rPr lang="en-US" sz="2000" dirty="0" err="1" smtClean="0"/>
              <a:t>n,</a:t>
            </a:r>
            <a:r>
              <a:rPr lang="en-US" sz="2000" dirty="0" err="1" smtClean="0">
                <a:latin typeface="Symbol" panose="05050102010706020507" pitchFamily="18" charset="2"/>
              </a:rPr>
              <a:t>g</a:t>
            </a:r>
            <a:r>
              <a:rPr lang="en-US" sz="2000" dirty="0" smtClean="0"/>
              <a:t>) production cross section</a:t>
            </a:r>
          </a:p>
          <a:p>
            <a:pPr marL="1257300" lvl="2" indent="-342900">
              <a:buFont typeface="Arial" panose="020B0604020202020204" pitchFamily="34" charset="0"/>
              <a:buChar char="•"/>
            </a:pPr>
            <a:r>
              <a:rPr lang="en-US" sz="2000" dirty="0" smtClean="0"/>
              <a:t>Individual </a:t>
            </a:r>
            <a:r>
              <a:rPr lang="en-US" sz="2000" dirty="0" smtClean="0">
                <a:latin typeface="Symbol" panose="05050102010706020507" pitchFamily="18" charset="2"/>
              </a:rPr>
              <a:t>g</a:t>
            </a:r>
            <a:r>
              <a:rPr lang="en-US" sz="2000" dirty="0" smtClean="0"/>
              <a:t>-ray cross sections </a:t>
            </a:r>
            <a:r>
              <a:rPr lang="en-US" sz="2000" dirty="0"/>
              <a:t>from references 2 and 4.</a:t>
            </a:r>
          </a:p>
          <a:p>
            <a:pPr marL="1257300" lvl="2" indent="-342900">
              <a:buFont typeface="Arial" panose="020B0604020202020204" pitchFamily="34" charset="0"/>
              <a:buChar char="•"/>
            </a:pPr>
            <a:r>
              <a:rPr lang="en-US" sz="2000" dirty="0" smtClean="0"/>
              <a:t>Normalization to k</a:t>
            </a:r>
            <a:r>
              <a:rPr lang="en-US" sz="2000" baseline="-25000" dirty="0" smtClean="0"/>
              <a:t>0</a:t>
            </a:r>
            <a:r>
              <a:rPr lang="en-US" sz="2000" dirty="0" smtClean="0"/>
              <a:t> value from references 2 and 4.</a:t>
            </a:r>
          </a:p>
          <a:p>
            <a:pPr>
              <a:spcBef>
                <a:spcPts val="1000"/>
              </a:spcBef>
            </a:pPr>
            <a:r>
              <a:rPr lang="en-US" sz="2000" dirty="0" smtClean="0"/>
              <a:t>Decay scheme normalization should be compared with normalization derived from </a:t>
            </a:r>
            <a:r>
              <a:rPr lang="en-US" sz="2000" dirty="0" err="1" smtClean="0">
                <a:latin typeface="Symbol" panose="05050102010706020507" pitchFamily="18" charset="2"/>
              </a:rPr>
              <a:t>s</a:t>
            </a:r>
            <a:r>
              <a:rPr lang="en-US" sz="2000" baseline="-25000" dirty="0" err="1" smtClean="0">
                <a:latin typeface="Symbol" panose="05050102010706020507" pitchFamily="18" charset="2"/>
              </a:rPr>
              <a:t>g</a:t>
            </a:r>
            <a:r>
              <a:rPr lang="en-US" sz="2000" dirty="0" smtClean="0"/>
              <a:t> data were</a:t>
            </a:r>
          </a:p>
          <a:p>
            <a:pPr lvl="5">
              <a:spcBef>
                <a:spcPts val="1000"/>
              </a:spcBef>
            </a:pPr>
            <a:r>
              <a:rPr lang="en-US" sz="2000" i="1" dirty="0" err="1" smtClean="0"/>
              <a:t>P</a:t>
            </a:r>
            <a:r>
              <a:rPr lang="en-US" sz="2000" i="1" baseline="-25000" dirty="0" err="1" smtClean="0">
                <a:latin typeface="Symbol" panose="05050102010706020507" pitchFamily="18" charset="2"/>
              </a:rPr>
              <a:t>g</a:t>
            </a:r>
            <a:r>
              <a:rPr lang="en-US" sz="2000" i="1" dirty="0" smtClean="0">
                <a:latin typeface="Symbol" panose="05050102010706020507" pitchFamily="18" charset="2"/>
              </a:rPr>
              <a:t>=</a:t>
            </a:r>
            <a:r>
              <a:rPr lang="en-US" sz="2000" i="1" dirty="0" err="1" smtClean="0">
                <a:latin typeface="Symbol" panose="05050102010706020507" pitchFamily="18" charset="2"/>
              </a:rPr>
              <a:t>s</a:t>
            </a:r>
            <a:r>
              <a:rPr lang="en-US" sz="2000" i="1" baseline="-25000" dirty="0" err="1" smtClean="0">
                <a:latin typeface="Symbol" panose="05050102010706020507" pitchFamily="18" charset="2"/>
              </a:rPr>
              <a:t>g</a:t>
            </a:r>
            <a:r>
              <a:rPr lang="en-US" sz="2000" i="1" dirty="0" smtClean="0">
                <a:latin typeface="Symbol" panose="05050102010706020507" pitchFamily="18" charset="2"/>
              </a:rPr>
              <a:t>/s</a:t>
            </a:r>
            <a:r>
              <a:rPr lang="en-US" sz="2000" i="1" baseline="-25000" dirty="0" smtClean="0">
                <a:latin typeface="Symbol" panose="05050102010706020507" pitchFamily="18" charset="2"/>
              </a:rPr>
              <a:t>0</a:t>
            </a:r>
          </a:p>
          <a:p>
            <a:pPr marL="1257300" lvl="2" indent="-342900">
              <a:spcBef>
                <a:spcPts val="1000"/>
              </a:spcBef>
              <a:buFont typeface="Arial" panose="020B0604020202020204" pitchFamily="34" charset="0"/>
              <a:buChar char="•"/>
            </a:pPr>
            <a:r>
              <a:rPr lang="en-US" sz="2000" dirty="0" smtClean="0"/>
              <a:t>Activation </a:t>
            </a:r>
            <a:r>
              <a:rPr lang="en-US" sz="2000" dirty="0" smtClean="0">
                <a:latin typeface="Symbol" panose="05050102010706020507" pitchFamily="18" charset="2"/>
              </a:rPr>
              <a:t>g</a:t>
            </a:r>
            <a:r>
              <a:rPr lang="en-US" sz="2000" dirty="0" smtClean="0"/>
              <a:t>-ray cross sections have been observed in EGAF measurements and are reported by de Corte and </a:t>
            </a:r>
            <a:r>
              <a:rPr lang="en-US" sz="2000" dirty="0" err="1" smtClean="0"/>
              <a:t>Simonits</a:t>
            </a:r>
            <a:r>
              <a:rPr lang="en-US" sz="2000" dirty="0" smtClean="0"/>
              <a:t>.</a:t>
            </a:r>
          </a:p>
          <a:p>
            <a:pPr marL="1257300" lvl="2" indent="-342900">
              <a:buFont typeface="Arial" panose="020B0604020202020204" pitchFamily="34" charset="0"/>
              <a:buChar char="•"/>
            </a:pPr>
            <a:r>
              <a:rPr lang="en-US" sz="2000" dirty="0"/>
              <a:t>S</a:t>
            </a:r>
            <a:r>
              <a:rPr lang="en-US" sz="2000" dirty="0" smtClean="0"/>
              <a:t>ome precise 4</a:t>
            </a:r>
            <a:r>
              <a:rPr lang="en-US" sz="2000" dirty="0" smtClean="0">
                <a:latin typeface="Symbol" panose="05050102010706020507" pitchFamily="18" charset="2"/>
              </a:rPr>
              <a:t>pb-g</a:t>
            </a:r>
            <a:r>
              <a:rPr lang="en-US" sz="2000" dirty="0" smtClean="0"/>
              <a:t> measurements have been found to be inaccurate.</a:t>
            </a:r>
            <a:endParaRPr lang="en-US" sz="2000" dirty="0"/>
          </a:p>
        </p:txBody>
      </p:sp>
    </p:spTree>
    <p:extLst>
      <p:ext uri="{BB962C8B-B14F-4D97-AF65-F5344CB8AC3E}">
        <p14:creationId xmlns:p14="http://schemas.microsoft.com/office/powerpoint/2010/main" val="24711615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solidFill>
                  <a:schemeClr val="tx2"/>
                </a:solidFill>
                <a:effectLst>
                  <a:outerShdw blurRad="38100" dist="38100" dir="2700000" algn="tl">
                    <a:srgbClr val="000000">
                      <a:alpha val="43137"/>
                    </a:srgbClr>
                  </a:outerShdw>
                </a:effectLst>
              </a:rPr>
              <a:t>ARC (</a:t>
            </a:r>
            <a:r>
              <a:rPr lang="en-US" b="1" dirty="0" err="1" smtClean="0">
                <a:solidFill>
                  <a:schemeClr val="tx2"/>
                </a:solidFill>
                <a:effectLst>
                  <a:outerShdw blurRad="38100" dist="38100" dir="2700000" algn="tl">
                    <a:srgbClr val="000000">
                      <a:alpha val="43137"/>
                    </a:srgbClr>
                  </a:outerShdw>
                </a:effectLst>
              </a:rPr>
              <a:t>n,</a:t>
            </a:r>
            <a:r>
              <a:rPr lang="en-US" b="1" dirty="0" err="1" smtClean="0">
                <a:solidFill>
                  <a:schemeClr val="tx2"/>
                </a:solidFill>
                <a:effectLst>
                  <a:outerShdw blurRad="38100" dist="38100" dir="2700000" algn="tl">
                    <a:srgbClr val="000000">
                      <a:alpha val="43137"/>
                    </a:srgbClr>
                  </a:outerShdw>
                </a:effectLst>
                <a:latin typeface="Symbol" panose="05050102010706020507" pitchFamily="18" charset="2"/>
              </a:rPr>
              <a:t>g</a:t>
            </a:r>
            <a:r>
              <a:rPr lang="en-US" b="1" dirty="0" smtClean="0">
                <a:solidFill>
                  <a:schemeClr val="tx2"/>
                </a:solidFill>
                <a:effectLst>
                  <a:outerShdw blurRad="38100" dist="38100" dir="2700000" algn="tl">
                    <a:srgbClr val="000000">
                      <a:alpha val="43137"/>
                    </a:srgbClr>
                  </a:outerShdw>
                </a:effectLst>
              </a:rPr>
              <a:t>) Data</a:t>
            </a:r>
            <a:endParaRPr lang="en-US" b="1" dirty="0">
              <a:solidFill>
                <a:schemeClr val="tx2"/>
              </a:solidFill>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3" name="TextBox 2"/>
              <p:cNvSpPr txBox="1"/>
              <p:nvPr/>
            </p:nvSpPr>
            <p:spPr>
              <a:xfrm>
                <a:off x="740228" y="914400"/>
                <a:ext cx="8098971" cy="5747664"/>
              </a:xfrm>
              <a:prstGeom prst="rect">
                <a:avLst/>
              </a:prstGeom>
              <a:noFill/>
            </p:spPr>
            <p:txBody>
              <a:bodyPr wrap="square" lIns="0" tIns="0" rIns="0" bIns="0" rtlCol="0">
                <a:spAutoFit/>
              </a:bodyPr>
              <a:lstStyle/>
              <a:p>
                <a:r>
                  <a:rPr lang="en-US" sz="2000" dirty="0" smtClean="0"/>
                  <a:t>ARC data experimentally invoke the statistical properties of photon strengths to distinguish M1 from E1 strength assuming s-wave capture.  See</a:t>
                </a:r>
              </a:p>
              <a:p>
                <a:pPr>
                  <a:spcBef>
                    <a:spcPts val="1000"/>
                  </a:spcBef>
                </a:pPr>
                <a:r>
                  <a:rPr lang="en-US" sz="2000" dirty="0"/>
                  <a:t>L. M. Bollinger and G. E. </a:t>
                </a:r>
                <a:r>
                  <a:rPr lang="en-US" sz="2000" dirty="0" smtClean="0"/>
                  <a:t>Thomas, </a:t>
                </a:r>
                <a:r>
                  <a:rPr lang="en-US" sz="2000" i="1" dirty="0"/>
                  <a:t>Average-Resonance Method of Neutron-Capture y-Ray </a:t>
                </a:r>
                <a:r>
                  <a:rPr lang="en-US" sz="2000" i="1" dirty="0" smtClean="0"/>
                  <a:t>Spectroscopy:  States </a:t>
                </a:r>
                <a:r>
                  <a:rPr lang="en-US" sz="2000" i="1" dirty="0"/>
                  <a:t>of </a:t>
                </a:r>
                <a:r>
                  <a:rPr lang="en-US" sz="2000" i="1" baseline="30000" dirty="0" smtClean="0"/>
                  <a:t>106</a:t>
                </a:r>
                <a:r>
                  <a:rPr lang="en-US" sz="2000" i="1" dirty="0" smtClean="0"/>
                  <a:t>Pd, </a:t>
                </a:r>
                <a:r>
                  <a:rPr lang="en-US" sz="2000" i="1" baseline="30000" dirty="0" smtClean="0"/>
                  <a:t>156</a:t>
                </a:r>
                <a:r>
                  <a:rPr lang="en-US" sz="2000" i="1" dirty="0" smtClean="0"/>
                  <a:t>Gd, </a:t>
                </a:r>
                <a:r>
                  <a:rPr lang="en-US" sz="2000" i="1" baseline="30000" dirty="0" smtClean="0"/>
                  <a:t>158</a:t>
                </a:r>
                <a:r>
                  <a:rPr lang="en-US" sz="2000" i="1" dirty="0" smtClean="0"/>
                  <a:t>Gd, </a:t>
                </a:r>
                <a:r>
                  <a:rPr lang="en-US" sz="2000" i="1" baseline="30000" dirty="0" smtClean="0"/>
                  <a:t>166</a:t>
                </a:r>
                <a:r>
                  <a:rPr lang="en-US" sz="2000" i="1" dirty="0" smtClean="0"/>
                  <a:t>Ho </a:t>
                </a:r>
                <a:r>
                  <a:rPr lang="en-US" sz="2000" i="1" dirty="0"/>
                  <a:t>and </a:t>
                </a:r>
                <a:r>
                  <a:rPr lang="en-US" sz="2000" i="1" baseline="30000" dirty="0" smtClean="0"/>
                  <a:t>168</a:t>
                </a:r>
                <a:r>
                  <a:rPr lang="en-US" sz="2000" i="1" dirty="0" smtClean="0"/>
                  <a:t>Er</a:t>
                </a:r>
                <a:r>
                  <a:rPr lang="en-US" sz="2000" dirty="0" smtClean="0"/>
                  <a:t>, Phys. Rev, C</a:t>
                </a:r>
                <a:r>
                  <a:rPr lang="en-US" sz="2000" b="1" dirty="0" smtClean="0"/>
                  <a:t>2</a:t>
                </a:r>
                <a:r>
                  <a:rPr lang="en-US" sz="2000" dirty="0" smtClean="0"/>
                  <a:t>, 1951 (1970).</a:t>
                </a:r>
              </a:p>
              <a:p>
                <a:pPr marL="342900" indent="-342900">
                  <a:spcBef>
                    <a:spcPts val="1000"/>
                  </a:spcBef>
                  <a:buFont typeface="Arial" panose="020B0604020202020204" pitchFamily="34" charset="0"/>
                  <a:buChar char="•"/>
                </a:pPr>
                <a:r>
                  <a:rPr lang="en-US" sz="2000" dirty="0" smtClean="0"/>
                  <a:t>Intensities frequently given as </a:t>
                </a:r>
                <a:r>
                  <a:rPr lang="en-US" sz="2000" i="1" dirty="0" smtClean="0"/>
                  <a:t>I</a:t>
                </a:r>
                <a:r>
                  <a:rPr lang="en-US" sz="2000" i="1" baseline="-25000" dirty="0" smtClean="0">
                    <a:latin typeface="Symbol" panose="05050102010706020507" pitchFamily="18" charset="2"/>
                  </a:rPr>
                  <a:t>g</a:t>
                </a:r>
                <a:r>
                  <a:rPr lang="en-US" sz="2000" i="1" dirty="0" smtClean="0"/>
                  <a:t>/E</a:t>
                </a:r>
                <a:r>
                  <a:rPr lang="en-US" sz="2000" i="1" baseline="-25000" dirty="0" smtClean="0">
                    <a:latin typeface="Symbol" panose="05050102010706020507" pitchFamily="18" charset="2"/>
                  </a:rPr>
                  <a:t>g</a:t>
                </a:r>
                <a:r>
                  <a:rPr lang="en-US" sz="2000" i="1" baseline="30000" dirty="0" smtClean="0"/>
                  <a:t>3</a:t>
                </a:r>
                <a:r>
                  <a:rPr lang="en-US" sz="2000" dirty="0" smtClean="0"/>
                  <a:t> </a:t>
                </a:r>
                <a:r>
                  <a:rPr lang="en-US" sz="2000" dirty="0"/>
                  <a:t>or </a:t>
                </a:r>
                <a:r>
                  <a:rPr lang="en-US" sz="2000" i="1" dirty="0" smtClean="0"/>
                  <a:t>I</a:t>
                </a:r>
                <a:r>
                  <a:rPr lang="en-US" sz="2000" i="1" baseline="-25000" dirty="0" smtClean="0">
                    <a:latin typeface="Symbol" panose="05050102010706020507" pitchFamily="18" charset="2"/>
                  </a:rPr>
                  <a:t>g</a:t>
                </a:r>
                <a:r>
                  <a:rPr lang="en-US" sz="2000" i="1" dirty="0" smtClean="0"/>
                  <a:t>/E</a:t>
                </a:r>
                <a:r>
                  <a:rPr lang="en-US" sz="2000" i="1" baseline="-25000" dirty="0" smtClean="0">
                    <a:latin typeface="Symbol" panose="05050102010706020507" pitchFamily="18" charset="2"/>
                  </a:rPr>
                  <a:t>g</a:t>
                </a:r>
                <a:r>
                  <a:rPr lang="en-US" sz="2000" i="1" baseline="30000" dirty="0" smtClean="0"/>
                  <a:t>5</a:t>
                </a:r>
                <a:r>
                  <a:rPr lang="en-US" sz="2000" baseline="30000" dirty="0" smtClean="0"/>
                  <a:t> </a:t>
                </a:r>
                <a:r>
                  <a:rPr lang="en-US" sz="2000" dirty="0" smtClean="0"/>
                  <a:t>should be corrected to </a:t>
                </a:r>
                <a:r>
                  <a:rPr lang="en-US" sz="2000" i="1" dirty="0" smtClean="0"/>
                  <a:t>I</a:t>
                </a:r>
                <a:r>
                  <a:rPr lang="en-US" sz="2000" i="1" baseline="-25000" dirty="0" smtClean="0">
                    <a:latin typeface="Symbol" panose="05050102010706020507" pitchFamily="18" charset="2"/>
                  </a:rPr>
                  <a:t>g</a:t>
                </a:r>
                <a:r>
                  <a:rPr lang="en-US" sz="2000" dirty="0" smtClean="0"/>
                  <a:t>.</a:t>
                </a:r>
              </a:p>
              <a:p>
                <a:pPr marL="342900" indent="-342900">
                  <a:buFont typeface="Arial" panose="020B0604020202020204" pitchFamily="34" charset="0"/>
                  <a:buChar char="•"/>
                </a:pPr>
                <a:r>
                  <a:rPr lang="en-US" sz="2000" dirty="0" smtClean="0"/>
                  <a:t>Evaluator should recheck </a:t>
                </a:r>
                <a:r>
                  <a:rPr lang="en-US" sz="2000" dirty="0" err="1" smtClean="0"/>
                  <a:t>J</a:t>
                </a:r>
                <a:r>
                  <a:rPr lang="en-US" sz="2000" baseline="30000" dirty="0" err="1" smtClean="0">
                    <a:latin typeface="Symbol" panose="05050102010706020507" pitchFamily="18" charset="2"/>
                  </a:rPr>
                  <a:t>p</a:t>
                </a:r>
                <a:r>
                  <a:rPr lang="en-US" sz="2000" dirty="0" smtClean="0"/>
                  <a:t> arguments based on ARC.  Comparison should be based </a:t>
                </a:r>
                <a:r>
                  <a:rPr lang="en-US" sz="2000" dirty="0"/>
                  <a:t>on </a:t>
                </a:r>
                <a:r>
                  <a:rPr lang="en-US" sz="2000" i="1" dirty="0" smtClean="0"/>
                  <a:t>I</a:t>
                </a:r>
                <a:r>
                  <a:rPr lang="en-US" sz="2000" i="1" baseline="-25000" dirty="0" smtClean="0">
                    <a:latin typeface="Symbol" panose="05050102010706020507" pitchFamily="18" charset="2"/>
                  </a:rPr>
                  <a:t>g</a:t>
                </a:r>
                <a:r>
                  <a:rPr lang="en-US" sz="2000" i="1" dirty="0" smtClean="0"/>
                  <a:t>/E</a:t>
                </a:r>
                <a:r>
                  <a:rPr lang="en-US" sz="2000" i="1" baseline="-25000" dirty="0" smtClean="0">
                    <a:latin typeface="Symbol" panose="05050102010706020507" pitchFamily="18" charset="2"/>
                  </a:rPr>
                  <a:t>g</a:t>
                </a:r>
                <a:r>
                  <a:rPr lang="en-US" sz="2000" i="1" baseline="30000" dirty="0" smtClean="0"/>
                  <a:t>3</a:t>
                </a:r>
                <a:r>
                  <a:rPr lang="en-US" sz="2000" dirty="0" smtClean="0"/>
                  <a:t>,</a:t>
                </a:r>
                <a:r>
                  <a:rPr lang="en-US" sz="2000" baseline="30000" dirty="0" smtClean="0"/>
                  <a:t>  </a:t>
                </a:r>
                <a:r>
                  <a:rPr lang="en-US" sz="2000" dirty="0" smtClean="0"/>
                  <a:t>not </a:t>
                </a:r>
                <a:r>
                  <a:rPr lang="en-US" sz="2000" i="1" dirty="0" smtClean="0"/>
                  <a:t>I</a:t>
                </a:r>
                <a:r>
                  <a:rPr lang="en-US" sz="2000" i="1" baseline="-25000" dirty="0" smtClean="0">
                    <a:latin typeface="Symbol" panose="05050102010706020507" pitchFamily="18" charset="2"/>
                  </a:rPr>
                  <a:t>g</a:t>
                </a:r>
                <a:r>
                  <a:rPr lang="en-US" sz="2000" i="1" dirty="0" smtClean="0"/>
                  <a:t>/E</a:t>
                </a:r>
                <a:r>
                  <a:rPr lang="en-US" sz="2000" i="1" baseline="-25000" dirty="0" smtClean="0">
                    <a:latin typeface="Symbol" panose="05050102010706020507" pitchFamily="18" charset="2"/>
                  </a:rPr>
                  <a:t>g</a:t>
                </a:r>
                <a:r>
                  <a:rPr lang="en-US" sz="2000" i="1" baseline="30000" dirty="0" smtClean="0"/>
                  <a:t>5</a:t>
                </a:r>
                <a:r>
                  <a:rPr lang="en-US" sz="2000" baseline="30000" dirty="0" smtClean="0"/>
                  <a:t> </a:t>
                </a:r>
                <a:r>
                  <a:rPr lang="en-US" sz="2000" dirty="0" smtClean="0"/>
                  <a:t>, or better by </a:t>
                </a:r>
                <a:r>
                  <a:rPr lang="en-US" sz="2000" i="1" dirty="0" err="1" smtClean="0"/>
                  <a:t>f</a:t>
                </a:r>
                <a:r>
                  <a:rPr lang="en-US" sz="2000" i="1" baseline="-25000" dirty="0" err="1" smtClean="0">
                    <a:latin typeface="Symbol" panose="05050102010706020507" pitchFamily="18" charset="2"/>
                  </a:rPr>
                  <a:t>g</a:t>
                </a:r>
                <a:r>
                  <a:rPr lang="en-US" sz="2000" i="1" dirty="0" smtClean="0"/>
                  <a:t>/</a:t>
                </a:r>
                <a:r>
                  <a:rPr lang="en-US" sz="2000" i="1" dirty="0" err="1" smtClean="0"/>
                  <a:t>f</a:t>
                </a:r>
                <a:r>
                  <a:rPr lang="en-US" sz="2000" i="1" baseline="-25000" dirty="0" err="1" smtClean="0"/>
                  <a:t>BA</a:t>
                </a:r>
                <a:r>
                  <a:rPr lang="en-US" sz="2000" i="1" dirty="0" smtClean="0"/>
                  <a:t>.</a:t>
                </a:r>
              </a:p>
              <a:p>
                <a:pPr marL="342900" indent="-342900">
                  <a:buFont typeface="Arial" panose="020B0604020202020204" pitchFamily="34" charset="0"/>
                  <a:buChar char="•"/>
                </a:pPr>
                <a:r>
                  <a:rPr lang="en-US" sz="2000" dirty="0" smtClean="0"/>
                  <a:t>An intensity normalization to per 100 neutron captures should be given either from experiment or calculated based on (</a:t>
                </a:r>
                <a:r>
                  <a:rPr lang="en-US" sz="2000" dirty="0" err="1" smtClean="0"/>
                  <a:t>n,</a:t>
                </a:r>
                <a:r>
                  <a:rPr lang="en-US" sz="2000" dirty="0" err="1" smtClean="0">
                    <a:latin typeface="Symbol" panose="05050102010706020507" pitchFamily="18" charset="2"/>
                  </a:rPr>
                  <a:t>g</a:t>
                </a:r>
                <a:r>
                  <a:rPr lang="en-US" sz="2000" dirty="0" smtClean="0"/>
                  <a:t>) thermal data as follows.</a:t>
                </a:r>
                <a:endParaRPr lang="en-US" sz="2000" dirty="0"/>
              </a:p>
              <a:p>
                <a:pPr/>
                <a14:m>
                  <m:oMathPara xmlns:m="http://schemas.openxmlformats.org/officeDocument/2006/math">
                    <m:oMathParaPr>
                      <m:jc m:val="centerGroup"/>
                    </m:oMathParaPr>
                    <m:oMath xmlns:m="http://schemas.openxmlformats.org/officeDocument/2006/math">
                      <m:r>
                        <a:rPr lang="en-US" sz="2000" b="0" i="1" smtClean="0">
                          <a:latin typeface="Cambria Math"/>
                        </a:rPr>
                        <m:t>𝑁</m:t>
                      </m:r>
                      <m:r>
                        <a:rPr lang="en-US" sz="2000" b="0" i="1" smtClean="0">
                          <a:latin typeface="Cambria Math"/>
                        </a:rPr>
                        <m:t>=</m:t>
                      </m:r>
                      <m:r>
                        <a:rPr lang="en-US" sz="2000" b="0" i="1" smtClean="0">
                          <a:latin typeface="Cambria Math"/>
                        </a:rPr>
                        <m:t>100</m:t>
                      </m:r>
                      <m:r>
                        <a:rPr lang="en-US" sz="2000" b="0" i="1" smtClean="0">
                          <a:latin typeface="Cambria Math"/>
                        </a:rPr>
                        <m:t>×</m:t>
                      </m:r>
                      <m:nary>
                        <m:naryPr>
                          <m:chr m:val="∑"/>
                          <m:ctrlPr>
                            <a:rPr lang="en-US" sz="2000" b="0" i="1" smtClean="0">
                              <a:latin typeface="Cambria Math"/>
                            </a:rPr>
                          </m:ctrlPr>
                        </m:naryPr>
                        <m:sub>
                          <m:r>
                            <m:rPr>
                              <m:brk m:alnAt="23"/>
                            </m:rPr>
                            <a:rPr lang="en-US" sz="2000" b="0" i="1" smtClean="0">
                              <a:latin typeface="Cambria Math"/>
                            </a:rPr>
                            <m:t>1</m:t>
                          </m:r>
                        </m:sub>
                        <m:sup>
                          <m:r>
                            <a:rPr lang="en-US" sz="2000" b="0" i="1" smtClean="0">
                              <a:latin typeface="Cambria Math"/>
                            </a:rPr>
                            <m:t>𝑖</m:t>
                          </m:r>
                        </m:sup>
                        <m:e>
                          <m:sSup>
                            <m:sSupPr>
                              <m:ctrlPr>
                                <a:rPr lang="en-US" sz="2000" b="0" i="1" smtClean="0">
                                  <a:latin typeface="Cambria Math"/>
                                </a:rPr>
                              </m:ctrlPr>
                            </m:sSupPr>
                            <m:e>
                              <m:sSub>
                                <m:sSubPr>
                                  <m:ctrlPr>
                                    <a:rPr lang="en-US" sz="2000" b="0" i="1" smtClean="0">
                                      <a:latin typeface="Cambria Math"/>
                                    </a:rPr>
                                  </m:ctrlPr>
                                </m:sSubPr>
                                <m:e>
                                  <m:r>
                                    <a:rPr lang="en-US" sz="2000" b="0" i="1" smtClean="0">
                                      <a:latin typeface="Cambria Math"/>
                                    </a:rPr>
                                    <m:t>𝑃</m:t>
                                  </m:r>
                                </m:e>
                                <m:sub>
                                  <m:sSub>
                                    <m:sSubPr>
                                      <m:ctrlPr>
                                        <a:rPr lang="en-US" sz="2000" b="0" i="1" smtClean="0">
                                          <a:latin typeface="Cambria Math"/>
                                        </a:rPr>
                                      </m:ctrlPr>
                                    </m:sSubPr>
                                    <m:e>
                                      <m:r>
                                        <a:rPr lang="en-US" sz="2000" b="0" i="1" smtClean="0">
                                          <a:latin typeface="Cambria Math"/>
                                          <a:ea typeface="Cambria Math"/>
                                        </a:rPr>
                                        <m:t>𝛾</m:t>
                                      </m:r>
                                    </m:e>
                                    <m:sub>
                                      <m:r>
                                        <a:rPr lang="en-US" sz="2000" b="0" i="1" smtClean="0">
                                          <a:latin typeface="Cambria Math"/>
                                        </a:rPr>
                                        <m:t>𝑖</m:t>
                                      </m:r>
                                    </m:sub>
                                  </m:sSub>
                                </m:sub>
                              </m:sSub>
                            </m:e>
                            <m:sup>
                              <m:r>
                                <a:rPr lang="en-US" sz="2000" b="0" i="1" smtClean="0">
                                  <a:latin typeface="Cambria Math"/>
                                </a:rPr>
                                <m:t>𝐴𝑅𝐶</m:t>
                              </m:r>
                            </m:sup>
                          </m:sSup>
                          <m:r>
                            <a:rPr lang="en-US" sz="2000" b="0" i="1" smtClean="0">
                              <a:latin typeface="Cambria Math"/>
                            </a:rPr>
                            <m:t>/</m:t>
                          </m:r>
                          <m:nary>
                            <m:naryPr>
                              <m:chr m:val="∑"/>
                              <m:ctrlPr>
                                <a:rPr lang="en-US" sz="2000" b="0" i="1" smtClean="0">
                                  <a:latin typeface="Cambria Math"/>
                                </a:rPr>
                              </m:ctrlPr>
                            </m:naryPr>
                            <m:sub>
                              <m:r>
                                <m:rPr>
                                  <m:brk m:alnAt="23"/>
                                </m:rPr>
                                <a:rPr lang="en-US" sz="2000" b="0" i="1" smtClean="0">
                                  <a:latin typeface="Cambria Math"/>
                                </a:rPr>
                                <m:t>1</m:t>
                              </m:r>
                            </m:sub>
                            <m:sup>
                              <m:r>
                                <a:rPr lang="en-US" sz="2000" b="0" i="1" smtClean="0">
                                  <a:latin typeface="Cambria Math"/>
                                </a:rPr>
                                <m:t>𝑖</m:t>
                              </m:r>
                            </m:sup>
                            <m:e>
                              <m:sSup>
                                <m:sSupPr>
                                  <m:ctrlPr>
                                    <a:rPr lang="en-US" sz="2000" b="0" i="1" smtClean="0">
                                      <a:latin typeface="Cambria Math"/>
                                    </a:rPr>
                                  </m:ctrlPr>
                                </m:sSupPr>
                                <m:e>
                                  <m:sSub>
                                    <m:sSubPr>
                                      <m:ctrlPr>
                                        <a:rPr lang="en-US" sz="2000" b="0" i="1" smtClean="0">
                                          <a:latin typeface="Cambria Math"/>
                                        </a:rPr>
                                      </m:ctrlPr>
                                    </m:sSubPr>
                                    <m:e>
                                      <m:r>
                                        <a:rPr lang="en-US" sz="2000" b="0" i="1" smtClean="0">
                                          <a:latin typeface="Cambria Math"/>
                                        </a:rPr>
                                        <m:t>𝑃</m:t>
                                      </m:r>
                                    </m:e>
                                    <m:sub>
                                      <m:sSub>
                                        <m:sSubPr>
                                          <m:ctrlPr>
                                            <a:rPr lang="en-US" sz="2000" b="0" i="1" smtClean="0">
                                              <a:latin typeface="Cambria Math"/>
                                            </a:rPr>
                                          </m:ctrlPr>
                                        </m:sSubPr>
                                        <m:e>
                                          <m:r>
                                            <a:rPr lang="en-US" sz="2000" b="0" i="1" smtClean="0">
                                              <a:latin typeface="Cambria Math"/>
                                              <a:ea typeface="Cambria Math"/>
                                            </a:rPr>
                                            <m:t>𝛾</m:t>
                                          </m:r>
                                        </m:e>
                                        <m:sub>
                                          <m:r>
                                            <a:rPr lang="en-US" sz="2000" b="0" i="1" smtClean="0">
                                              <a:latin typeface="Cambria Math"/>
                                            </a:rPr>
                                            <m:t>𝑖</m:t>
                                          </m:r>
                                        </m:sub>
                                      </m:sSub>
                                    </m:sub>
                                  </m:sSub>
                                </m:e>
                                <m:sup>
                                  <m:r>
                                    <a:rPr lang="en-US" sz="2000" b="0" i="1" smtClean="0">
                                      <a:latin typeface="Cambria Math"/>
                                    </a:rPr>
                                    <m:t>𝑇</m:t>
                                  </m:r>
                                  <m:r>
                                    <a:rPr lang="en-US" sz="2000" b="0" i="1" smtClean="0">
                                      <a:latin typeface="Cambria Math"/>
                                    </a:rPr>
                                    <m:t>h</m:t>
                                  </m:r>
                                </m:sup>
                              </m:sSup>
                            </m:e>
                          </m:nary>
                        </m:e>
                      </m:nary>
                    </m:oMath>
                  </m:oMathPara>
                </a14:m>
                <a:endParaRPr lang="en-US" sz="2000" dirty="0" smtClean="0"/>
              </a:p>
              <a:p>
                <a:pPr lvl="1"/>
                <a:r>
                  <a:rPr lang="en-US" sz="2000" dirty="0" smtClean="0"/>
                  <a:t>Summed over primary </a:t>
                </a:r>
                <a:r>
                  <a:rPr lang="en-US" sz="2000" dirty="0" smtClean="0">
                    <a:latin typeface="Symbol" panose="05050102010706020507" pitchFamily="18" charset="2"/>
                  </a:rPr>
                  <a:t>g</a:t>
                </a:r>
                <a:r>
                  <a:rPr lang="en-US" sz="2000" dirty="0" smtClean="0"/>
                  <a:t>-rays to matching levels in thermal and ARC data.</a:t>
                </a:r>
              </a:p>
              <a:p>
                <a:pPr marL="342900" indent="-342900">
                  <a:buFont typeface="Arial" panose="020B0604020202020204" pitchFamily="34" charset="0"/>
                  <a:buChar char="•"/>
                </a:pPr>
                <a:r>
                  <a:rPr lang="en-US" sz="2000" dirty="0" smtClean="0"/>
                  <a:t>Calculate reduced transition probabilities </a:t>
                </a:r>
                <a:r>
                  <a:rPr lang="en-US" sz="2000" i="1" dirty="0" err="1" smtClean="0"/>
                  <a:t>f</a:t>
                </a:r>
                <a:r>
                  <a:rPr lang="en-US" sz="2000" i="1" baseline="-25000" dirty="0" err="1" smtClean="0">
                    <a:latin typeface="Symbol" panose="05050102010706020507" pitchFamily="18" charset="2"/>
                  </a:rPr>
                  <a:t>g</a:t>
                </a:r>
                <a:r>
                  <a:rPr lang="en-US" sz="2000" dirty="0" smtClean="0"/>
                  <a:t>.</a:t>
                </a:r>
              </a:p>
              <a:p>
                <a:pPr marL="342900" indent="-342900">
                  <a:buFont typeface="Arial" panose="020B0604020202020204" pitchFamily="34" charset="0"/>
                  <a:buChar char="•"/>
                </a:pPr>
                <a:r>
                  <a:rPr lang="en-US" sz="2000" dirty="0" smtClean="0"/>
                  <a:t>Mulipolarities should be given on </a:t>
                </a:r>
                <a:r>
                  <a:rPr lang="en-US" sz="2000" dirty="0" smtClean="0">
                    <a:latin typeface="Symbol" panose="05050102010706020507" pitchFamily="18" charset="2"/>
                  </a:rPr>
                  <a:t>g</a:t>
                </a:r>
                <a:r>
                  <a:rPr lang="en-US" sz="2000" dirty="0" smtClean="0"/>
                  <a:t>-ray records.’</a:t>
                </a:r>
              </a:p>
              <a:p>
                <a:pPr marL="342900" indent="-342900">
                  <a:buFont typeface="Arial" panose="020B0604020202020204" pitchFamily="34" charset="0"/>
                  <a:buChar char="•"/>
                </a:pPr>
                <a:r>
                  <a:rPr lang="en-US" sz="2000" dirty="0" smtClean="0"/>
                  <a:t>Capture state energy uncertainty should span ARC resonance region.</a:t>
                </a:r>
              </a:p>
            </p:txBody>
          </p:sp>
        </mc:Choice>
        <mc:Fallback xmlns="">
          <p:sp>
            <p:nvSpPr>
              <p:cNvPr id="3" name="TextBox 2"/>
              <p:cNvSpPr txBox="1">
                <a:spLocks noRot="1" noChangeAspect="1" noMove="1" noResize="1" noEditPoints="1" noAdjustHandles="1" noChangeArrowheads="1" noChangeShapeType="1" noTextEdit="1"/>
              </p:cNvSpPr>
              <p:nvPr/>
            </p:nvSpPr>
            <p:spPr>
              <a:xfrm>
                <a:off x="740228" y="914400"/>
                <a:ext cx="8098971" cy="5747664"/>
              </a:xfrm>
              <a:prstGeom prst="rect">
                <a:avLst/>
              </a:prstGeom>
              <a:blipFill rotWithShape="1">
                <a:blip r:embed="rId2"/>
                <a:stretch>
                  <a:fillRect l="-1881" t="-1273" r="-903" b="-1697"/>
                </a:stretch>
              </a:blipFill>
            </p:spPr>
            <p:txBody>
              <a:bodyPr/>
              <a:lstStyle/>
              <a:p>
                <a:r>
                  <a:rPr lang="en-US">
                    <a:noFill/>
                  </a:rPr>
                  <a:t> </a:t>
                </a:r>
              </a:p>
            </p:txBody>
          </p:sp>
        </mc:Fallback>
      </mc:AlternateContent>
    </p:spTree>
    <p:extLst>
      <p:ext uri="{BB962C8B-B14F-4D97-AF65-F5344CB8AC3E}">
        <p14:creationId xmlns:p14="http://schemas.microsoft.com/office/powerpoint/2010/main" val="31769880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86"/>
            <a:ext cx="8229600" cy="979714"/>
          </a:xfrm>
        </p:spPr>
        <p:txBody>
          <a:bodyPr/>
          <a:lstStyle/>
          <a:p>
            <a:r>
              <a:rPr lang="en-US" b="1" dirty="0">
                <a:solidFill>
                  <a:schemeClr val="tx2"/>
                </a:solidFill>
                <a:effectLst>
                  <a:outerShdw blurRad="38100" dist="38100" dir="2700000" algn="tl">
                    <a:srgbClr val="000000">
                      <a:alpha val="43137"/>
                    </a:srgbClr>
                  </a:outerShdw>
                </a:effectLst>
              </a:rPr>
              <a:t>ARC (</a:t>
            </a:r>
            <a:r>
              <a:rPr lang="en-US" b="1" dirty="0" err="1">
                <a:solidFill>
                  <a:schemeClr val="tx2"/>
                </a:solidFill>
                <a:effectLst>
                  <a:outerShdw blurRad="38100" dist="38100" dir="2700000" algn="tl">
                    <a:srgbClr val="000000">
                      <a:alpha val="43137"/>
                    </a:srgbClr>
                  </a:outerShdw>
                </a:effectLst>
              </a:rPr>
              <a:t>n,</a:t>
            </a:r>
            <a:r>
              <a:rPr lang="en-US" b="1" dirty="0" err="1">
                <a:solidFill>
                  <a:schemeClr val="tx2"/>
                </a:solidFill>
                <a:effectLst>
                  <a:outerShdw blurRad="38100" dist="38100" dir="2700000" algn="tl">
                    <a:srgbClr val="000000">
                      <a:alpha val="43137"/>
                    </a:srgbClr>
                  </a:outerShdw>
                </a:effectLst>
                <a:latin typeface="Symbol" panose="05050102010706020507" pitchFamily="18" charset="2"/>
              </a:rPr>
              <a:t>g</a:t>
            </a:r>
            <a:r>
              <a:rPr lang="en-US" b="1" dirty="0">
                <a:solidFill>
                  <a:schemeClr val="tx2"/>
                </a:solidFill>
                <a:effectLst>
                  <a:outerShdw blurRad="38100" dist="38100" dir="2700000" algn="tl">
                    <a:srgbClr val="000000">
                      <a:alpha val="43137"/>
                    </a:srgbClr>
                  </a:outerShdw>
                </a:effectLst>
              </a:rPr>
              <a:t>) Data</a:t>
            </a:r>
            <a:endParaRPr lang="en-US" dirty="0"/>
          </a:p>
        </p:txBody>
      </p:sp>
      <mc:AlternateContent xmlns:mc="http://schemas.openxmlformats.org/markup-compatibility/2006" xmlns:a14="http://schemas.microsoft.com/office/drawing/2010/main">
        <mc:Choice Requires="a14">
          <p:sp>
            <p:nvSpPr>
              <p:cNvPr id="5" name="TextBox 4"/>
              <p:cNvSpPr txBox="1"/>
              <p:nvPr/>
            </p:nvSpPr>
            <p:spPr>
              <a:xfrm>
                <a:off x="4795157" y="4419600"/>
                <a:ext cx="4125686" cy="1519455"/>
              </a:xfrm>
              <a:prstGeom prst="rect">
                <a:avLst/>
              </a:prstGeom>
              <a:noFill/>
              <a:ln>
                <a:noFill/>
              </a:ln>
            </p:spPr>
            <p:txBody>
              <a:bodyPr wrap="square" lIns="0" tIns="0" rIns="0" bIns="0" rtlCol="0">
                <a:spAutoFit/>
              </a:bodyPr>
              <a:lstStyle/>
              <a:p>
                <a:pPr algn="ctr"/>
                <a:r>
                  <a:rPr lang="en-US" b="1" u="sng" dirty="0" smtClean="0"/>
                  <a:t>GDR Parameters</a:t>
                </a:r>
                <a:endParaRPr lang="en-US" sz="800" b="1" u="sng" dirty="0" smtClean="0"/>
              </a:p>
              <a:p>
                <a:pPr algn="ctr">
                  <a:spcBef>
                    <a:spcPts val="300"/>
                  </a:spcBef>
                </a:pPr>
                <a14:m>
                  <m:oMathPara xmlns:m="http://schemas.openxmlformats.org/officeDocument/2006/math">
                    <m:oMathParaPr>
                      <m:jc m:val="centerGroup"/>
                    </m:oMathParaPr>
                    <m:oMath xmlns:m="http://schemas.openxmlformats.org/officeDocument/2006/math">
                      <m:sSub>
                        <m:sSubPr>
                          <m:ctrlPr>
                            <a:rPr lang="en-US" b="1" i="1" smtClean="0">
                              <a:latin typeface="Cambria Math"/>
                            </a:rPr>
                          </m:ctrlPr>
                        </m:sSubPr>
                        <m:e>
                          <m:r>
                            <a:rPr lang="en-US" b="1" i="1" smtClean="0">
                              <a:latin typeface="Cambria Math"/>
                            </a:rPr>
                            <m:t>𝑬</m:t>
                          </m:r>
                        </m:e>
                        <m:sub>
                          <m:sSub>
                            <m:sSubPr>
                              <m:ctrlPr>
                                <a:rPr lang="en-US" b="1" i="1" smtClean="0">
                                  <a:latin typeface="Cambria Math"/>
                                </a:rPr>
                              </m:ctrlPr>
                            </m:sSubPr>
                            <m:e>
                              <m:r>
                                <a:rPr lang="en-US" b="1" i="1" smtClean="0">
                                  <a:latin typeface="Cambria Math"/>
                                  <a:ea typeface="Cambria Math"/>
                                </a:rPr>
                                <m:t>𝑮</m:t>
                              </m:r>
                            </m:e>
                            <m:sub>
                              <m:r>
                                <a:rPr lang="en-US" b="1" i="1" smtClean="0">
                                  <a:latin typeface="Cambria Math"/>
                                  <a:ea typeface="Cambria Math"/>
                                </a:rPr>
                                <m:t>𝟏</m:t>
                              </m:r>
                            </m:sub>
                          </m:sSub>
                        </m:sub>
                      </m:sSub>
                      <m:r>
                        <a:rPr lang="en-US" b="1" i="1" smtClean="0">
                          <a:latin typeface="Cambria Math"/>
                        </a:rPr>
                        <m:t>=</m:t>
                      </m:r>
                      <m:r>
                        <a:rPr lang="en-US" b="1" i="1" smtClean="0">
                          <a:latin typeface="Cambria Math"/>
                        </a:rPr>
                        <m:t>𝟏𝟐</m:t>
                      </m:r>
                      <m:r>
                        <a:rPr lang="en-US" b="1" i="1" smtClean="0">
                          <a:latin typeface="Cambria Math"/>
                        </a:rPr>
                        <m:t>.</m:t>
                      </m:r>
                      <m:r>
                        <a:rPr lang="en-US" b="1" i="1" smtClean="0">
                          <a:latin typeface="Cambria Math"/>
                        </a:rPr>
                        <m:t>𝟒𝟔</m:t>
                      </m:r>
                      <m:r>
                        <a:rPr lang="en-US" b="1" i="1" smtClean="0">
                          <a:latin typeface="Cambria Math"/>
                        </a:rPr>
                        <m:t> </m:t>
                      </m:r>
                      <m:r>
                        <a:rPr lang="en-US" b="1" i="1" smtClean="0">
                          <a:latin typeface="Cambria Math"/>
                        </a:rPr>
                        <m:t>𝑴𝒆𝑽</m:t>
                      </m:r>
                      <m:r>
                        <a:rPr lang="en-US" b="1" i="1" smtClean="0">
                          <a:latin typeface="Cambria Math"/>
                        </a:rPr>
                        <m:t>,</m:t>
                      </m:r>
                      <m:sSub>
                        <m:sSubPr>
                          <m:ctrlPr>
                            <a:rPr lang="en-US" b="1" i="1">
                              <a:latin typeface="Cambria Math"/>
                            </a:rPr>
                          </m:ctrlPr>
                        </m:sSubPr>
                        <m:e>
                          <m:r>
                            <a:rPr lang="en-US" b="1" i="1" smtClean="0">
                              <a:latin typeface="Cambria Math"/>
                            </a:rPr>
                            <m:t>  </m:t>
                          </m:r>
                          <m:r>
                            <a:rPr lang="en-US" b="1" i="1">
                              <a:latin typeface="Cambria Math"/>
                            </a:rPr>
                            <m:t>𝑬</m:t>
                          </m:r>
                        </m:e>
                        <m:sub>
                          <m:sSub>
                            <m:sSubPr>
                              <m:ctrlPr>
                                <a:rPr lang="en-US" b="1" i="1">
                                  <a:latin typeface="Cambria Math"/>
                                </a:rPr>
                              </m:ctrlPr>
                            </m:sSubPr>
                            <m:e>
                              <m:r>
                                <a:rPr lang="en-US" b="1" i="1">
                                  <a:latin typeface="Cambria Math"/>
                                  <a:ea typeface="Cambria Math"/>
                                </a:rPr>
                                <m:t>𝑮</m:t>
                              </m:r>
                            </m:e>
                            <m:sub>
                              <m:r>
                                <a:rPr lang="en-US" b="1" i="1">
                                  <a:latin typeface="Cambria Math"/>
                                  <a:ea typeface="Cambria Math"/>
                                </a:rPr>
                                <m:t>𝟐</m:t>
                              </m:r>
                            </m:sub>
                          </m:sSub>
                        </m:sub>
                      </m:sSub>
                      <m:r>
                        <a:rPr lang="en-US" b="1" i="1">
                          <a:latin typeface="Cambria Math"/>
                        </a:rPr>
                        <m:t>=</m:t>
                      </m:r>
                      <m:r>
                        <a:rPr lang="en-US" b="1" i="1">
                          <a:latin typeface="Cambria Math"/>
                        </a:rPr>
                        <m:t>𝟏𝟓</m:t>
                      </m:r>
                      <m:r>
                        <a:rPr lang="en-US" b="1" i="1">
                          <a:latin typeface="Cambria Math"/>
                        </a:rPr>
                        <m:t>.</m:t>
                      </m:r>
                      <m:r>
                        <a:rPr lang="en-US" b="1" i="1">
                          <a:latin typeface="Cambria Math"/>
                        </a:rPr>
                        <m:t>𝟕𝟗</m:t>
                      </m:r>
                      <m:r>
                        <a:rPr lang="en-US" b="1" i="1">
                          <a:latin typeface="Cambria Math"/>
                        </a:rPr>
                        <m:t> </m:t>
                      </m:r>
                      <m:r>
                        <a:rPr lang="en-US" b="1" i="1">
                          <a:latin typeface="Cambria Math"/>
                        </a:rPr>
                        <m:t>𝑴𝒆𝑽</m:t>
                      </m:r>
                    </m:oMath>
                  </m:oMathPara>
                </a14:m>
                <a:endParaRPr lang="en-US" b="1" i="1" dirty="0" smtClean="0">
                  <a:latin typeface="Cambria Math"/>
                </a:endParaRPr>
              </a:p>
              <a:p>
                <a14:m>
                  <m:oMath xmlns:m="http://schemas.openxmlformats.org/officeDocument/2006/math">
                    <m:sSub>
                      <m:sSubPr>
                        <m:ctrlPr>
                          <a:rPr lang="en-US" b="1" i="1" smtClean="0">
                            <a:latin typeface="Cambria Math"/>
                          </a:rPr>
                        </m:ctrlPr>
                      </m:sSubPr>
                      <m:e>
                        <m:r>
                          <a:rPr lang="en-US" b="1" i="1" smtClean="0">
                            <a:latin typeface="Cambria Math"/>
                          </a:rPr>
                          <m:t>   </m:t>
                        </m:r>
                        <m:r>
                          <a:rPr lang="el-GR" b="1" i="1" smtClean="0">
                            <a:latin typeface="Cambria Math"/>
                            <a:ea typeface="Cambria Math"/>
                          </a:rPr>
                          <m:t>𝜞</m:t>
                        </m:r>
                      </m:e>
                      <m:sub>
                        <m:sSub>
                          <m:sSubPr>
                            <m:ctrlPr>
                              <a:rPr lang="en-US" b="1" i="1" smtClean="0">
                                <a:latin typeface="Cambria Math"/>
                              </a:rPr>
                            </m:ctrlPr>
                          </m:sSubPr>
                          <m:e>
                            <m:r>
                              <a:rPr lang="en-US" b="1" i="1" smtClean="0">
                                <a:latin typeface="Cambria Math"/>
                              </a:rPr>
                              <m:t>𝑮</m:t>
                            </m:r>
                          </m:e>
                          <m:sub>
                            <m:r>
                              <a:rPr lang="en-US" b="1" i="1" smtClean="0">
                                <a:latin typeface="Cambria Math"/>
                              </a:rPr>
                              <m:t>𝟏</m:t>
                            </m:r>
                          </m:sub>
                        </m:sSub>
                      </m:sub>
                    </m:sSub>
                    <m:r>
                      <a:rPr lang="en-US" b="1" i="1" smtClean="0">
                        <a:latin typeface="Cambria Math"/>
                      </a:rPr>
                      <m:t>=</m:t>
                    </m:r>
                    <m:r>
                      <a:rPr lang="en-US" b="1" i="1" smtClean="0">
                        <a:latin typeface="Cambria Math"/>
                      </a:rPr>
                      <m:t>𝟑</m:t>
                    </m:r>
                    <m:r>
                      <a:rPr lang="en-US" b="1" i="1" smtClean="0">
                        <a:latin typeface="Cambria Math"/>
                      </a:rPr>
                      <m:t>.</m:t>
                    </m:r>
                    <m:r>
                      <a:rPr lang="en-US" b="1" i="1" smtClean="0">
                        <a:latin typeface="Cambria Math"/>
                      </a:rPr>
                      <m:t>𝟏𝟒</m:t>
                    </m:r>
                    <m:r>
                      <a:rPr lang="en-US" b="1" i="1" smtClean="0">
                        <a:latin typeface="Cambria Math"/>
                      </a:rPr>
                      <m:t> </m:t>
                    </m:r>
                    <m:r>
                      <a:rPr lang="en-US" b="1" i="1" smtClean="0">
                        <a:latin typeface="Cambria Math"/>
                      </a:rPr>
                      <m:t>𝑴𝒆𝑽</m:t>
                    </m:r>
                  </m:oMath>
                </a14:m>
                <a:r>
                  <a:rPr lang="en-US" b="1" i="1" dirty="0" smtClean="0">
                    <a:latin typeface="Cambria Math"/>
                  </a:rPr>
                  <a:t>, </a:t>
                </a:r>
                <a14:m>
                  <m:oMath xmlns:m="http://schemas.openxmlformats.org/officeDocument/2006/math">
                    <m:sSub>
                      <m:sSubPr>
                        <m:ctrlPr>
                          <a:rPr lang="en-US" b="1" i="1">
                            <a:latin typeface="Cambria Math"/>
                          </a:rPr>
                        </m:ctrlPr>
                      </m:sSubPr>
                      <m:e>
                        <m:r>
                          <a:rPr lang="el-GR" b="1" i="1">
                            <a:latin typeface="Cambria Math"/>
                            <a:ea typeface="Cambria Math"/>
                          </a:rPr>
                          <m:t>𝜞</m:t>
                        </m:r>
                      </m:e>
                      <m:sub>
                        <m:sSub>
                          <m:sSubPr>
                            <m:ctrlPr>
                              <a:rPr lang="en-US" b="1" i="1">
                                <a:latin typeface="Cambria Math"/>
                              </a:rPr>
                            </m:ctrlPr>
                          </m:sSubPr>
                          <m:e>
                            <m:r>
                              <a:rPr lang="en-US" b="1" i="1">
                                <a:latin typeface="Cambria Math"/>
                              </a:rPr>
                              <m:t>𝑮</m:t>
                            </m:r>
                          </m:e>
                          <m:sub>
                            <m:r>
                              <a:rPr lang="en-US" b="1" i="1">
                                <a:latin typeface="Cambria Math"/>
                              </a:rPr>
                              <m:t>𝟐</m:t>
                            </m:r>
                          </m:sub>
                        </m:sSub>
                      </m:sub>
                    </m:sSub>
                    <m:r>
                      <a:rPr lang="en-US" b="1" i="1">
                        <a:latin typeface="Cambria Math"/>
                      </a:rPr>
                      <m:t>=</m:t>
                    </m:r>
                    <m:r>
                      <a:rPr lang="en-US" b="1" i="1">
                        <a:latin typeface="Cambria Math"/>
                      </a:rPr>
                      <m:t>𝟒</m:t>
                    </m:r>
                    <m:r>
                      <a:rPr lang="en-US" b="1" i="1">
                        <a:latin typeface="Cambria Math"/>
                      </a:rPr>
                      <m:t>.</m:t>
                    </m:r>
                    <m:r>
                      <a:rPr lang="en-US" b="1" i="1">
                        <a:latin typeface="Cambria Math"/>
                      </a:rPr>
                      <m:t>𝟓𝟔</m:t>
                    </m:r>
                    <m:r>
                      <a:rPr lang="en-US" b="1" i="1">
                        <a:latin typeface="Cambria Math"/>
                      </a:rPr>
                      <m:t> </m:t>
                    </m:r>
                    <m:r>
                      <a:rPr lang="en-US" b="1" i="1">
                        <a:latin typeface="Cambria Math"/>
                      </a:rPr>
                      <m:t>𝑴𝒆𝑽</m:t>
                    </m:r>
                  </m:oMath>
                </a14:m>
                <a:endParaRPr lang="en-US" b="1" i="1" dirty="0" smtClean="0">
                  <a:latin typeface="Cambria Math"/>
                </a:endParaRPr>
              </a:p>
              <a:p>
                <a:pPr/>
                <a14:m>
                  <m:oMathPara xmlns:m="http://schemas.openxmlformats.org/officeDocument/2006/math">
                    <m:oMathParaPr>
                      <m:jc m:val="centerGroup"/>
                    </m:oMathParaPr>
                    <m:oMath xmlns:m="http://schemas.openxmlformats.org/officeDocument/2006/math">
                      <m:sSub>
                        <m:sSubPr>
                          <m:ctrlPr>
                            <a:rPr lang="en-US" b="1" i="1" smtClean="0">
                              <a:latin typeface="Cambria Math"/>
                            </a:rPr>
                          </m:ctrlPr>
                        </m:sSubPr>
                        <m:e>
                          <m:r>
                            <a:rPr lang="en-US" b="1" i="1" smtClean="0">
                              <a:latin typeface="Cambria Math"/>
                            </a:rPr>
                            <m:t> </m:t>
                          </m:r>
                          <m:r>
                            <a:rPr lang="en-US" b="1" i="1" smtClean="0">
                              <a:latin typeface="Cambria Math"/>
                              <a:ea typeface="Cambria Math"/>
                            </a:rPr>
                            <m:t>𝝈</m:t>
                          </m:r>
                        </m:e>
                        <m:sub>
                          <m:sSub>
                            <m:sSubPr>
                              <m:ctrlPr>
                                <a:rPr lang="en-US" b="1" i="1" smtClean="0">
                                  <a:latin typeface="Cambria Math"/>
                                </a:rPr>
                              </m:ctrlPr>
                            </m:sSubPr>
                            <m:e>
                              <m:r>
                                <a:rPr lang="en-US" b="1" i="1" smtClean="0">
                                  <a:latin typeface="Cambria Math"/>
                                </a:rPr>
                                <m:t>𝑮</m:t>
                              </m:r>
                            </m:e>
                            <m:sub>
                              <m:r>
                                <a:rPr lang="en-US" b="1" i="1" smtClean="0">
                                  <a:latin typeface="Cambria Math"/>
                                </a:rPr>
                                <m:t>𝟏</m:t>
                              </m:r>
                            </m:sub>
                          </m:sSub>
                        </m:sub>
                      </m:sSub>
                      <m:r>
                        <a:rPr lang="en-US" b="1" i="1" smtClean="0">
                          <a:latin typeface="Cambria Math"/>
                        </a:rPr>
                        <m:t>=</m:t>
                      </m:r>
                      <m:r>
                        <a:rPr lang="en-US" b="1" i="1" smtClean="0">
                          <a:latin typeface="Cambria Math"/>
                        </a:rPr>
                        <m:t>𝟐𝟐𝟗</m:t>
                      </m:r>
                      <m:r>
                        <a:rPr lang="en-US" b="1" i="1" smtClean="0">
                          <a:latin typeface="Cambria Math"/>
                        </a:rPr>
                        <m:t>.</m:t>
                      </m:r>
                      <m:r>
                        <a:rPr lang="en-US" b="1" i="1" smtClean="0">
                          <a:latin typeface="Cambria Math"/>
                        </a:rPr>
                        <m:t>𝟗</m:t>
                      </m:r>
                      <m:r>
                        <a:rPr lang="en-US" b="1" i="1" smtClean="0">
                          <a:latin typeface="Cambria Math"/>
                        </a:rPr>
                        <m:t> </m:t>
                      </m:r>
                      <m:r>
                        <a:rPr lang="en-US" b="1" i="1" smtClean="0">
                          <a:latin typeface="Cambria Math"/>
                        </a:rPr>
                        <m:t>𝒎𝒃</m:t>
                      </m:r>
                      <m:r>
                        <a:rPr lang="en-US" b="1" i="0" smtClean="0">
                          <a:latin typeface="Cambria Math"/>
                        </a:rPr>
                        <m:t>,  </m:t>
                      </m:r>
                      <m:sSub>
                        <m:sSubPr>
                          <m:ctrlPr>
                            <a:rPr lang="en-US" b="1" i="1">
                              <a:latin typeface="Cambria Math"/>
                            </a:rPr>
                          </m:ctrlPr>
                        </m:sSubPr>
                        <m:e>
                          <m:r>
                            <a:rPr lang="en-US" b="1" i="1">
                              <a:latin typeface="Cambria Math"/>
                              <a:ea typeface="Cambria Math"/>
                            </a:rPr>
                            <m:t>𝝈</m:t>
                          </m:r>
                        </m:e>
                        <m:sub>
                          <m:sSub>
                            <m:sSubPr>
                              <m:ctrlPr>
                                <a:rPr lang="en-US" b="1" i="1">
                                  <a:latin typeface="Cambria Math"/>
                                </a:rPr>
                              </m:ctrlPr>
                            </m:sSubPr>
                            <m:e>
                              <m:r>
                                <a:rPr lang="en-US" b="1" i="1">
                                  <a:latin typeface="Cambria Math"/>
                                </a:rPr>
                                <m:t>𝑮</m:t>
                              </m:r>
                            </m:e>
                            <m:sub>
                              <m:r>
                                <a:rPr lang="en-US" b="1" i="1" smtClean="0">
                                  <a:latin typeface="Cambria Math"/>
                                </a:rPr>
                                <m:t>𝟐</m:t>
                              </m:r>
                            </m:sub>
                          </m:sSub>
                        </m:sub>
                      </m:sSub>
                      <m:r>
                        <a:rPr lang="en-US" b="1" i="1">
                          <a:latin typeface="Cambria Math"/>
                        </a:rPr>
                        <m:t>=</m:t>
                      </m:r>
                      <m:r>
                        <a:rPr lang="en-US" b="1" i="1" smtClean="0">
                          <a:latin typeface="Cambria Math"/>
                        </a:rPr>
                        <m:t>𝟐𝟏𝟔</m:t>
                      </m:r>
                      <m:r>
                        <a:rPr lang="en-US" b="1" i="1" smtClean="0">
                          <a:latin typeface="Cambria Math"/>
                        </a:rPr>
                        <m:t>.</m:t>
                      </m:r>
                      <m:r>
                        <a:rPr lang="en-US" b="1" i="1" smtClean="0">
                          <a:latin typeface="Cambria Math"/>
                        </a:rPr>
                        <m:t>𝟐</m:t>
                      </m:r>
                      <m:r>
                        <a:rPr lang="en-US" b="1" i="1" smtClean="0">
                          <a:latin typeface="Cambria Math"/>
                        </a:rPr>
                        <m:t> </m:t>
                      </m:r>
                      <m:r>
                        <a:rPr lang="en-US" b="1" i="1">
                          <a:latin typeface="Cambria Math"/>
                        </a:rPr>
                        <m:t>𝒎𝒃</m:t>
                      </m:r>
                    </m:oMath>
                  </m:oMathPara>
                </a14:m>
                <a:endParaRPr lang="en-US" b="1" dirty="0" smtClean="0"/>
              </a:p>
              <a:p>
                <a:r>
                  <a:rPr lang="en-US" b="1" dirty="0" smtClean="0"/>
                  <a:t>  </a:t>
                </a:r>
                <a14:m>
                  <m:oMath xmlns:m="http://schemas.openxmlformats.org/officeDocument/2006/math">
                    <m:sSub>
                      <m:sSubPr>
                        <m:ctrlPr>
                          <a:rPr lang="en-US" b="1" i="1" smtClean="0">
                            <a:latin typeface="Cambria Math"/>
                          </a:rPr>
                        </m:ctrlPr>
                      </m:sSubPr>
                      <m:e>
                        <m:r>
                          <a:rPr lang="en-US" b="1" i="1" smtClean="0">
                            <a:latin typeface="Cambria Math"/>
                          </a:rPr>
                          <m:t>𝑫</m:t>
                        </m:r>
                      </m:e>
                      <m:sub>
                        <m:r>
                          <a:rPr lang="en-US" b="1" i="1" smtClean="0">
                            <a:latin typeface="Cambria Math"/>
                          </a:rPr>
                          <m:t>𝟎</m:t>
                        </m:r>
                      </m:sub>
                    </m:sSub>
                    <m:r>
                      <a:rPr lang="en-US" b="1" i="1" smtClean="0">
                        <a:latin typeface="Cambria Math"/>
                      </a:rPr>
                      <m:t>=</m:t>
                    </m:r>
                    <m:r>
                      <a:rPr lang="en-US" b="1" i="1" smtClean="0">
                        <a:latin typeface="Cambria Math"/>
                      </a:rPr>
                      <m:t>𝟏</m:t>
                    </m:r>
                    <m:r>
                      <a:rPr lang="en-US" b="1" i="1" smtClean="0">
                        <a:latin typeface="Cambria Math"/>
                      </a:rPr>
                      <m:t>.</m:t>
                    </m:r>
                    <m:r>
                      <a:rPr lang="en-US" b="1" i="1" smtClean="0">
                        <a:latin typeface="Cambria Math"/>
                      </a:rPr>
                      <m:t>𝟖</m:t>
                    </m:r>
                    <m:r>
                      <a:rPr lang="en-US" b="1" i="1" smtClean="0">
                        <a:latin typeface="Cambria Math"/>
                      </a:rPr>
                      <m:t> </m:t>
                    </m:r>
                    <m:r>
                      <a:rPr lang="en-US" b="1" i="1" smtClean="0">
                        <a:latin typeface="Cambria Math"/>
                      </a:rPr>
                      <m:t>𝒆𝑽</m:t>
                    </m:r>
                    <m:r>
                      <a:rPr lang="en-US" b="1" i="1" smtClean="0">
                        <a:latin typeface="Cambria Math"/>
                      </a:rPr>
                      <m:t>,  </m:t>
                    </m:r>
                    <m:d>
                      <m:dPr>
                        <m:begChr m:val="⟨"/>
                        <m:endChr m:val="⟩"/>
                        <m:ctrlPr>
                          <a:rPr lang="en-US" b="1" i="1" smtClean="0">
                            <a:latin typeface="Cambria Math"/>
                          </a:rPr>
                        </m:ctrlPr>
                      </m:dPr>
                      <m:e>
                        <m:sSub>
                          <m:sSubPr>
                            <m:ctrlPr>
                              <a:rPr lang="en-US" b="1" i="1" smtClean="0">
                                <a:latin typeface="Cambria Math"/>
                              </a:rPr>
                            </m:ctrlPr>
                          </m:sSubPr>
                          <m:e>
                            <m:r>
                              <a:rPr lang="en-US" b="1" i="1" smtClean="0">
                                <a:latin typeface="Cambria Math"/>
                                <a:ea typeface="Cambria Math"/>
                              </a:rPr>
                              <m:t>𝚪</m:t>
                            </m:r>
                          </m:e>
                          <m:sub>
                            <m:sSup>
                              <m:sSupPr>
                                <m:ctrlPr>
                                  <a:rPr lang="en-US" b="1" i="1" smtClean="0">
                                    <a:latin typeface="Cambria Math"/>
                                  </a:rPr>
                                </m:ctrlPr>
                              </m:sSupPr>
                              <m:e>
                                <m:r>
                                  <a:rPr lang="en-US" b="1" i="1" smtClean="0">
                                    <a:latin typeface="Cambria Math"/>
                                    <a:ea typeface="Cambria Math"/>
                                  </a:rPr>
                                  <m:t>𝜸</m:t>
                                </m:r>
                              </m:e>
                              <m:sup>
                                <m:r>
                                  <a:rPr lang="en-US" b="1" i="1" smtClean="0">
                                    <a:latin typeface="Cambria Math"/>
                                  </a:rPr>
                                  <m:t>𝟎</m:t>
                                </m:r>
                              </m:sup>
                            </m:sSup>
                          </m:sub>
                        </m:sSub>
                      </m:e>
                    </m:d>
                    <m:r>
                      <a:rPr lang="en-US" b="1" i="0" smtClean="0">
                        <a:latin typeface="Cambria Math"/>
                      </a:rPr>
                      <m:t>=</m:t>
                    </m:r>
                    <m:r>
                      <a:rPr lang="en-US" b="1" i="0" smtClean="0">
                        <a:latin typeface="Cambria Math"/>
                      </a:rPr>
                      <m:t>𝟎</m:t>
                    </m:r>
                    <m:r>
                      <a:rPr lang="en-US" b="1" i="0" smtClean="0">
                        <a:latin typeface="Cambria Math"/>
                      </a:rPr>
                      <m:t>.</m:t>
                    </m:r>
                    <m:r>
                      <a:rPr lang="en-US" b="1" i="0" smtClean="0">
                        <a:latin typeface="Cambria Math"/>
                      </a:rPr>
                      <m:t>𝟏𝟏𝟎</m:t>
                    </m:r>
                    <m:r>
                      <a:rPr lang="en-US" b="1" i="0" smtClean="0">
                        <a:latin typeface="Cambria Math"/>
                      </a:rPr>
                      <m:t> </m:t>
                    </m:r>
                    <m:r>
                      <a:rPr lang="en-US" b="1" i="0" smtClean="0">
                        <a:latin typeface="Cambria Math"/>
                      </a:rPr>
                      <m:t>𝐞𝐕</m:t>
                    </m:r>
                  </m:oMath>
                </a14:m>
                <a:endParaRPr lang="en-US" b="1" dirty="0" smtClean="0"/>
              </a:p>
            </p:txBody>
          </p:sp>
        </mc:Choice>
        <mc:Fallback xmlns="">
          <p:sp>
            <p:nvSpPr>
              <p:cNvPr id="5" name="TextBox 4"/>
              <p:cNvSpPr txBox="1">
                <a:spLocks noRot="1" noChangeAspect="1" noMove="1" noResize="1" noEditPoints="1" noAdjustHandles="1" noChangeArrowheads="1" noChangeShapeType="1" noTextEdit="1"/>
              </p:cNvSpPr>
              <p:nvPr/>
            </p:nvSpPr>
            <p:spPr>
              <a:xfrm>
                <a:off x="4795157" y="4419600"/>
                <a:ext cx="4125686" cy="1519455"/>
              </a:xfrm>
              <a:prstGeom prst="rect">
                <a:avLst/>
              </a:prstGeom>
              <a:blipFill rotWithShape="1">
                <a:blip r:embed="rId3"/>
                <a:stretch>
                  <a:fillRect l="-148" t="-4819" b="-2410"/>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4512129" y="3108175"/>
                <a:ext cx="4713514" cy="87876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b="1" i="1">
                              <a:latin typeface="Cambria Math"/>
                            </a:rPr>
                          </m:ctrlPr>
                        </m:sSubPr>
                        <m:e>
                          <m:r>
                            <a:rPr lang="en-US" b="1" i="1">
                              <a:latin typeface="Cambria Math"/>
                            </a:rPr>
                            <m:t>𝒇</m:t>
                          </m:r>
                        </m:e>
                        <m:sub>
                          <m:r>
                            <a:rPr lang="en-US" b="1" i="1">
                              <a:latin typeface="Cambria Math"/>
                            </a:rPr>
                            <m:t>𝑩𝑨</m:t>
                          </m:r>
                        </m:sub>
                      </m:sSub>
                      <m:d>
                        <m:dPr>
                          <m:ctrlPr>
                            <a:rPr lang="en-US" b="1" i="1">
                              <a:latin typeface="Cambria Math"/>
                            </a:rPr>
                          </m:ctrlPr>
                        </m:dPr>
                        <m:e>
                          <m:sSub>
                            <m:sSubPr>
                              <m:ctrlPr>
                                <a:rPr lang="en-US" b="1" i="1">
                                  <a:latin typeface="Cambria Math"/>
                                </a:rPr>
                              </m:ctrlPr>
                            </m:sSubPr>
                            <m:e>
                              <m:r>
                                <a:rPr lang="en-US" b="1" i="1">
                                  <a:latin typeface="Cambria Math"/>
                                </a:rPr>
                                <m:t>𝑬</m:t>
                              </m:r>
                            </m:e>
                            <m:sub>
                              <m:r>
                                <a:rPr lang="en-US" b="1" i="1">
                                  <a:latin typeface="Cambria Math"/>
                                  <a:ea typeface="Cambria Math"/>
                                </a:rPr>
                                <m:t>𝜸</m:t>
                              </m:r>
                            </m:sub>
                          </m:sSub>
                        </m:e>
                      </m:d>
                      <m:r>
                        <a:rPr lang="en-US" b="1" i="1">
                          <a:latin typeface="Cambria Math"/>
                        </a:rPr>
                        <m:t>=</m:t>
                      </m:r>
                      <m:f>
                        <m:fPr>
                          <m:ctrlPr>
                            <a:rPr lang="en-US" b="1" i="1">
                              <a:latin typeface="Cambria Math"/>
                            </a:rPr>
                          </m:ctrlPr>
                        </m:fPr>
                        <m:num>
                          <m:sSub>
                            <m:sSubPr>
                              <m:ctrlPr>
                                <a:rPr lang="en-US" b="1" i="1">
                                  <a:latin typeface="Cambria Math"/>
                                </a:rPr>
                              </m:ctrlPr>
                            </m:sSubPr>
                            <m:e>
                              <m:r>
                                <a:rPr lang="en-US" b="1" i="1">
                                  <a:latin typeface="Cambria Math"/>
                                </a:rPr>
                                <m:t>𝑫</m:t>
                              </m:r>
                            </m:e>
                            <m:sub>
                              <m:r>
                                <a:rPr lang="en-US" b="1" i="1">
                                  <a:latin typeface="Cambria Math"/>
                                </a:rPr>
                                <m:t>𝟎</m:t>
                              </m:r>
                            </m:sub>
                          </m:sSub>
                        </m:num>
                        <m:den>
                          <m:r>
                            <a:rPr lang="en-US" b="1" i="1">
                              <a:latin typeface="Cambria Math"/>
                            </a:rPr>
                            <m:t>𝟑</m:t>
                          </m:r>
                          <m:r>
                            <a:rPr lang="en-US" b="1" i="1">
                              <a:latin typeface="Cambria Math"/>
                            </a:rPr>
                            <m:t>(</m:t>
                          </m:r>
                          <m:r>
                            <a:rPr lang="en-US" b="1" i="1">
                              <a:latin typeface="Cambria Math"/>
                              <a:ea typeface="Cambria Math"/>
                            </a:rPr>
                            <m:t>𝝅</m:t>
                          </m:r>
                          <m:r>
                            <a:rPr lang="en-US" b="1" i="1">
                              <a:latin typeface="Cambria Math"/>
                              <a:ea typeface="Cambria Math"/>
                              <a:sym typeface="MT Extra"/>
                            </a:rPr>
                            <m:t></m:t>
                          </m:r>
                          <m:r>
                            <a:rPr lang="en-US" b="1" i="1">
                              <a:latin typeface="Cambria Math"/>
                              <a:ea typeface="Cambria Math"/>
                              <a:sym typeface="MT Extra"/>
                            </a:rPr>
                            <m:t>𝒄</m:t>
                          </m:r>
                          <m:sSup>
                            <m:sSupPr>
                              <m:ctrlPr>
                                <a:rPr lang="en-US" b="1" i="1">
                                  <a:latin typeface="Cambria Math"/>
                                  <a:ea typeface="Cambria Math"/>
                                  <a:sym typeface="MT Extra"/>
                                </a:rPr>
                              </m:ctrlPr>
                            </m:sSupPr>
                            <m:e>
                              <m:r>
                                <a:rPr lang="en-US" b="1" i="1">
                                  <a:latin typeface="Cambria Math"/>
                                  <a:ea typeface="Cambria Math"/>
                                  <a:sym typeface="MT Extra"/>
                                </a:rPr>
                                <m:t>)</m:t>
                              </m:r>
                            </m:e>
                            <m:sup>
                              <m:r>
                                <a:rPr lang="en-US" b="1" i="1">
                                  <a:latin typeface="Cambria Math"/>
                                  <a:ea typeface="Cambria Math"/>
                                  <a:sym typeface="MT Extra"/>
                                </a:rPr>
                                <m:t>𝟑</m:t>
                              </m:r>
                            </m:sup>
                          </m:sSup>
                        </m:den>
                      </m:f>
                      <m:nary>
                        <m:naryPr>
                          <m:chr m:val="∑"/>
                          <m:ctrlPr>
                            <a:rPr lang="en-US" b="1" i="1">
                              <a:latin typeface="Cambria Math"/>
                            </a:rPr>
                          </m:ctrlPr>
                        </m:naryPr>
                        <m:sub>
                          <m:r>
                            <m:rPr>
                              <m:brk m:alnAt="23"/>
                            </m:rPr>
                            <a:rPr lang="en-US" b="1" i="1">
                              <a:latin typeface="Cambria Math"/>
                            </a:rPr>
                            <m:t>𝒊</m:t>
                          </m:r>
                          <m:r>
                            <a:rPr lang="en-US" b="1" i="1">
                              <a:latin typeface="Cambria Math"/>
                            </a:rPr>
                            <m:t>=</m:t>
                          </m:r>
                          <m:r>
                            <a:rPr lang="en-US" b="1" i="1">
                              <a:latin typeface="Cambria Math"/>
                            </a:rPr>
                            <m:t>𝟏</m:t>
                          </m:r>
                        </m:sub>
                        <m:sup>
                          <m:r>
                            <a:rPr lang="en-US" b="1" i="1">
                              <a:latin typeface="Cambria Math"/>
                            </a:rPr>
                            <m:t>𝒊</m:t>
                          </m:r>
                          <m:r>
                            <a:rPr lang="en-US" b="1" i="1">
                              <a:latin typeface="Cambria Math"/>
                            </a:rPr>
                            <m:t>=</m:t>
                          </m:r>
                          <m:r>
                            <a:rPr lang="en-US" b="1" i="1">
                              <a:latin typeface="Cambria Math"/>
                            </a:rPr>
                            <m:t>𝟐</m:t>
                          </m:r>
                        </m:sup>
                        <m:e>
                          <m:f>
                            <m:fPr>
                              <m:ctrlPr>
                                <a:rPr lang="en-US" b="1" i="1">
                                  <a:latin typeface="Cambria Math"/>
                                </a:rPr>
                              </m:ctrlPr>
                            </m:fPr>
                            <m:num>
                              <m:sSub>
                                <m:sSubPr>
                                  <m:ctrlPr>
                                    <a:rPr lang="en-US" b="1" i="1">
                                      <a:latin typeface="Cambria Math"/>
                                    </a:rPr>
                                  </m:ctrlPr>
                                </m:sSubPr>
                                <m:e>
                                  <m:r>
                                    <a:rPr lang="en-US" b="1" i="1">
                                      <a:latin typeface="Cambria Math"/>
                                      <a:ea typeface="Cambria Math"/>
                                    </a:rPr>
                                    <m:t>𝝈</m:t>
                                  </m:r>
                                </m:e>
                                <m:sub>
                                  <m:sSub>
                                    <m:sSubPr>
                                      <m:ctrlPr>
                                        <a:rPr lang="en-US" b="1" i="1">
                                          <a:latin typeface="Cambria Math"/>
                                        </a:rPr>
                                      </m:ctrlPr>
                                    </m:sSubPr>
                                    <m:e>
                                      <m:r>
                                        <a:rPr lang="en-US" b="1" i="1">
                                          <a:latin typeface="Cambria Math"/>
                                        </a:rPr>
                                        <m:t>𝑮</m:t>
                                      </m:r>
                                    </m:e>
                                    <m:sub>
                                      <m:r>
                                        <a:rPr lang="en-US" b="1" i="1">
                                          <a:latin typeface="Cambria Math"/>
                                        </a:rPr>
                                        <m:t>𝒊</m:t>
                                      </m:r>
                                    </m:sub>
                                  </m:sSub>
                                </m:sub>
                              </m:sSub>
                              <m:sSub>
                                <m:sSubPr>
                                  <m:ctrlPr>
                                    <a:rPr lang="en-US" b="1" i="1">
                                      <a:latin typeface="Cambria Math"/>
                                    </a:rPr>
                                  </m:ctrlPr>
                                </m:sSubPr>
                                <m:e>
                                  <m:r>
                                    <a:rPr lang="en-US" b="1" i="1">
                                      <a:latin typeface="Cambria Math"/>
                                    </a:rPr>
                                    <m:t>𝑬</m:t>
                                  </m:r>
                                </m:e>
                                <m:sub>
                                  <m:r>
                                    <a:rPr lang="en-US" b="1" i="1">
                                      <a:latin typeface="Cambria Math"/>
                                      <a:ea typeface="Cambria Math"/>
                                    </a:rPr>
                                    <m:t>𝜸</m:t>
                                  </m:r>
                                </m:sub>
                              </m:sSub>
                              <m:sSubSup>
                                <m:sSubSupPr>
                                  <m:ctrlPr>
                                    <a:rPr lang="en-US" b="1" i="1">
                                      <a:latin typeface="Cambria Math"/>
                                    </a:rPr>
                                  </m:ctrlPr>
                                </m:sSubSupPr>
                                <m:e>
                                  <m:r>
                                    <a:rPr lang="en-US" b="1" i="1">
                                      <a:latin typeface="Cambria Math"/>
                                      <a:sym typeface="Symbol"/>
                                    </a:rPr>
                                    <m:t></m:t>
                                  </m:r>
                                </m:e>
                                <m:sub>
                                  <m:sSub>
                                    <m:sSubPr>
                                      <m:ctrlPr>
                                        <a:rPr lang="en-US" b="1" i="1">
                                          <a:latin typeface="Cambria Math"/>
                                        </a:rPr>
                                      </m:ctrlPr>
                                    </m:sSubPr>
                                    <m:e>
                                      <m:r>
                                        <a:rPr lang="en-US" b="1" i="1">
                                          <a:latin typeface="Cambria Math"/>
                                        </a:rPr>
                                        <m:t>𝑮</m:t>
                                      </m:r>
                                    </m:e>
                                    <m:sub>
                                      <m:r>
                                        <a:rPr lang="en-US" b="1" i="1">
                                          <a:latin typeface="Cambria Math"/>
                                        </a:rPr>
                                        <m:t>𝒊</m:t>
                                      </m:r>
                                    </m:sub>
                                  </m:sSub>
                                </m:sub>
                                <m:sup>
                                  <m:r>
                                    <a:rPr lang="en-US" b="1" i="1">
                                      <a:latin typeface="Cambria Math"/>
                                    </a:rPr>
                                    <m:t>𝟐</m:t>
                                  </m:r>
                                </m:sup>
                              </m:sSubSup>
                            </m:num>
                            <m:den>
                              <m:r>
                                <a:rPr lang="en-US" b="1" i="1">
                                  <a:latin typeface="Cambria Math"/>
                                </a:rPr>
                                <m:t>(</m:t>
                              </m:r>
                              <m:sSubSup>
                                <m:sSubSupPr>
                                  <m:ctrlPr>
                                    <a:rPr lang="en-US" b="1" i="1">
                                      <a:latin typeface="Cambria Math"/>
                                    </a:rPr>
                                  </m:ctrlPr>
                                </m:sSubSupPr>
                                <m:e>
                                  <m:r>
                                    <a:rPr lang="en-US" b="1" i="1">
                                      <a:latin typeface="Cambria Math"/>
                                    </a:rPr>
                                    <m:t>𝑬</m:t>
                                  </m:r>
                                </m:e>
                                <m:sub>
                                  <m:r>
                                    <a:rPr lang="en-US" b="1" i="1">
                                      <a:latin typeface="Cambria Math"/>
                                      <a:ea typeface="Cambria Math"/>
                                    </a:rPr>
                                    <m:t>𝜸</m:t>
                                  </m:r>
                                </m:sub>
                                <m:sup>
                                  <m:r>
                                    <a:rPr lang="en-US" b="1" i="1">
                                      <a:latin typeface="Cambria Math"/>
                                    </a:rPr>
                                    <m:t>𝟐</m:t>
                                  </m:r>
                                </m:sup>
                              </m:sSubSup>
                              <m:r>
                                <a:rPr lang="en-US" b="1" i="1">
                                  <a:latin typeface="Cambria Math"/>
                                </a:rPr>
                                <m:t>−</m:t>
                              </m:r>
                              <m:sSubSup>
                                <m:sSubSupPr>
                                  <m:ctrlPr>
                                    <a:rPr lang="en-US" b="1" i="1">
                                      <a:latin typeface="Cambria Math"/>
                                    </a:rPr>
                                  </m:ctrlPr>
                                </m:sSubSupPr>
                                <m:e>
                                  <m:r>
                                    <a:rPr lang="en-US" b="1" i="1">
                                      <a:latin typeface="Cambria Math"/>
                                    </a:rPr>
                                    <m:t>𝑬</m:t>
                                  </m:r>
                                </m:e>
                                <m:sub>
                                  <m:sSub>
                                    <m:sSubPr>
                                      <m:ctrlPr>
                                        <a:rPr lang="en-US" b="1" i="1">
                                          <a:latin typeface="Cambria Math"/>
                                        </a:rPr>
                                      </m:ctrlPr>
                                    </m:sSubPr>
                                    <m:e>
                                      <m:r>
                                        <a:rPr lang="en-US" b="1" i="1">
                                          <a:latin typeface="Cambria Math"/>
                                        </a:rPr>
                                        <m:t>𝑮</m:t>
                                      </m:r>
                                    </m:e>
                                    <m:sub>
                                      <m:r>
                                        <a:rPr lang="en-US" b="1" i="1">
                                          <a:latin typeface="Cambria Math"/>
                                        </a:rPr>
                                        <m:t>𝒊</m:t>
                                      </m:r>
                                    </m:sub>
                                  </m:sSub>
                                </m:sub>
                                <m:sup>
                                  <m:r>
                                    <a:rPr lang="en-US" b="1" i="1">
                                      <a:latin typeface="Cambria Math"/>
                                    </a:rPr>
                                    <m:t>𝟐</m:t>
                                  </m:r>
                                </m:sup>
                              </m:sSubSup>
                              <m:sSup>
                                <m:sSupPr>
                                  <m:ctrlPr>
                                    <a:rPr lang="en-US" b="1" i="1">
                                      <a:latin typeface="Cambria Math"/>
                                    </a:rPr>
                                  </m:ctrlPr>
                                </m:sSupPr>
                                <m:e>
                                  <m:r>
                                    <a:rPr lang="en-US" b="1" i="1">
                                      <a:latin typeface="Cambria Math"/>
                                    </a:rPr>
                                    <m:t>)</m:t>
                                  </m:r>
                                </m:e>
                                <m:sup>
                                  <m:r>
                                    <a:rPr lang="en-US" b="1" i="1">
                                      <a:latin typeface="Cambria Math"/>
                                    </a:rPr>
                                    <m:t>𝟐</m:t>
                                  </m:r>
                                </m:sup>
                              </m:sSup>
                              <m:r>
                                <a:rPr lang="en-US" b="1" i="1">
                                  <a:latin typeface="Cambria Math"/>
                                </a:rPr>
                                <m:t>+</m:t>
                              </m:r>
                              <m:sSubSup>
                                <m:sSubSupPr>
                                  <m:ctrlPr>
                                    <a:rPr lang="en-US" b="1" i="1">
                                      <a:latin typeface="Cambria Math"/>
                                    </a:rPr>
                                  </m:ctrlPr>
                                </m:sSubSupPr>
                                <m:e>
                                  <m:r>
                                    <a:rPr lang="en-US" b="1" i="1">
                                      <a:latin typeface="Cambria Math"/>
                                    </a:rPr>
                                    <m:t>𝑬</m:t>
                                  </m:r>
                                </m:e>
                                <m:sub>
                                  <m:r>
                                    <a:rPr lang="en-US" b="1" i="1">
                                      <a:latin typeface="Cambria Math"/>
                                      <a:ea typeface="Cambria Math"/>
                                    </a:rPr>
                                    <m:t>𝜸</m:t>
                                  </m:r>
                                </m:sub>
                                <m:sup>
                                  <m:r>
                                    <a:rPr lang="en-US" b="1" i="1">
                                      <a:latin typeface="Cambria Math"/>
                                    </a:rPr>
                                    <m:t>𝟐</m:t>
                                  </m:r>
                                </m:sup>
                              </m:sSubSup>
                              <m:sSubSup>
                                <m:sSubSupPr>
                                  <m:ctrlPr>
                                    <a:rPr lang="en-US" b="1" i="1">
                                      <a:latin typeface="Cambria Math"/>
                                    </a:rPr>
                                  </m:ctrlPr>
                                </m:sSubSupPr>
                                <m:e>
                                  <m:r>
                                    <a:rPr lang="en-US" b="1" i="1">
                                      <a:latin typeface="Cambria Math"/>
                                      <a:sym typeface="Symbol"/>
                                    </a:rPr>
                                    <m:t></m:t>
                                  </m:r>
                                </m:e>
                                <m:sub>
                                  <m:sSub>
                                    <m:sSubPr>
                                      <m:ctrlPr>
                                        <a:rPr lang="en-US" b="1" i="1">
                                          <a:latin typeface="Cambria Math"/>
                                        </a:rPr>
                                      </m:ctrlPr>
                                    </m:sSubPr>
                                    <m:e>
                                      <m:r>
                                        <a:rPr lang="en-US" b="1" i="1">
                                          <a:latin typeface="Cambria Math"/>
                                        </a:rPr>
                                        <m:t>𝑮</m:t>
                                      </m:r>
                                    </m:e>
                                    <m:sub>
                                      <m:r>
                                        <a:rPr lang="en-US" b="1" i="1">
                                          <a:latin typeface="Cambria Math"/>
                                        </a:rPr>
                                        <m:t>𝒊</m:t>
                                      </m:r>
                                    </m:sub>
                                  </m:sSub>
                                </m:sub>
                                <m:sup>
                                  <m:r>
                                    <a:rPr lang="en-US" b="1" i="1">
                                      <a:latin typeface="Cambria Math"/>
                                    </a:rPr>
                                    <m:t>𝟐</m:t>
                                  </m:r>
                                </m:sup>
                              </m:sSubSup>
                            </m:den>
                          </m:f>
                          <m:r>
                            <a:rPr lang="en-US" b="1" i="1">
                              <a:latin typeface="Cambria Math"/>
                            </a:rPr>
                            <m:t> </m:t>
                          </m:r>
                        </m:e>
                      </m:nary>
                    </m:oMath>
                  </m:oMathPara>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4512129" y="3108175"/>
                <a:ext cx="4713514" cy="878767"/>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4566557" y="3976056"/>
                <a:ext cx="2709395" cy="44396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a:latin typeface="Cambria Math"/>
                            </a:rPr>
                          </m:ctrlPr>
                        </m:sSubPr>
                        <m:e>
                          <m:r>
                            <a:rPr lang="en-US" b="1" i="1">
                              <a:latin typeface="Cambria Math"/>
                            </a:rPr>
                            <m:t>𝒇</m:t>
                          </m:r>
                        </m:e>
                        <m:sub>
                          <m:r>
                            <a:rPr lang="en-US" b="1" i="1">
                              <a:latin typeface="Cambria Math"/>
                            </a:rPr>
                            <m:t>𝒆𝒙𝒑</m:t>
                          </m:r>
                        </m:sub>
                      </m:sSub>
                      <m:d>
                        <m:dPr>
                          <m:ctrlPr>
                            <a:rPr lang="en-US" b="1" i="1">
                              <a:latin typeface="Cambria Math"/>
                            </a:rPr>
                          </m:ctrlPr>
                        </m:dPr>
                        <m:e>
                          <m:sSub>
                            <m:sSubPr>
                              <m:ctrlPr>
                                <a:rPr lang="en-US" b="1" i="1">
                                  <a:latin typeface="Cambria Math"/>
                                </a:rPr>
                              </m:ctrlPr>
                            </m:sSubPr>
                            <m:e>
                              <m:r>
                                <a:rPr lang="en-US" b="1" i="1">
                                  <a:latin typeface="Cambria Math"/>
                                </a:rPr>
                                <m:t>𝑬</m:t>
                              </m:r>
                            </m:e>
                            <m:sub>
                              <m:r>
                                <a:rPr lang="en-US" b="1" i="1">
                                  <a:latin typeface="Cambria Math"/>
                                  <a:ea typeface="Cambria Math"/>
                                </a:rPr>
                                <m:t>𝜸</m:t>
                              </m:r>
                            </m:sub>
                          </m:sSub>
                        </m:e>
                      </m:d>
                      <m:r>
                        <a:rPr lang="en-US" b="1" i="1">
                          <a:latin typeface="Cambria Math"/>
                        </a:rPr>
                        <m:t>=</m:t>
                      </m:r>
                      <m:sSub>
                        <m:sSubPr>
                          <m:ctrlPr>
                            <a:rPr lang="en-US" b="1" i="1">
                              <a:latin typeface="Cambria Math"/>
                            </a:rPr>
                          </m:ctrlPr>
                        </m:sSubPr>
                        <m:e>
                          <m:r>
                            <a:rPr lang="en-US" b="1" i="1">
                              <a:latin typeface="Cambria Math"/>
                            </a:rPr>
                            <m:t>𝑷</m:t>
                          </m:r>
                        </m:e>
                        <m:sub>
                          <m:r>
                            <a:rPr lang="en-US" b="1" i="1">
                              <a:latin typeface="Cambria Math"/>
                              <a:ea typeface="Cambria Math"/>
                            </a:rPr>
                            <m:t>𝜸</m:t>
                          </m:r>
                        </m:sub>
                      </m:sSub>
                      <m:d>
                        <m:dPr>
                          <m:begChr m:val="⟨"/>
                          <m:endChr m:val="⟩"/>
                          <m:ctrlPr>
                            <a:rPr lang="en-US" b="1" i="1">
                              <a:latin typeface="Cambria Math"/>
                            </a:rPr>
                          </m:ctrlPr>
                        </m:dPr>
                        <m:e>
                          <m:sSub>
                            <m:sSubPr>
                              <m:ctrlPr>
                                <a:rPr lang="en-US" b="1" i="1">
                                  <a:latin typeface="Cambria Math"/>
                                </a:rPr>
                              </m:ctrlPr>
                            </m:sSubPr>
                            <m:e>
                              <m:r>
                                <a:rPr lang="el-GR" b="1" i="1">
                                  <a:latin typeface="Cambria Math"/>
                                  <a:ea typeface="Cambria Math"/>
                                </a:rPr>
                                <m:t>𝜞</m:t>
                              </m:r>
                            </m:e>
                            <m:sub>
                              <m:sSup>
                                <m:sSupPr>
                                  <m:ctrlPr>
                                    <a:rPr lang="en-US" b="1" i="1">
                                      <a:latin typeface="Cambria Math"/>
                                    </a:rPr>
                                  </m:ctrlPr>
                                </m:sSupPr>
                                <m:e>
                                  <m:r>
                                    <a:rPr lang="en-US" b="1" i="1">
                                      <a:latin typeface="Cambria Math"/>
                                      <a:ea typeface="Cambria Math"/>
                                    </a:rPr>
                                    <m:t>𝜸</m:t>
                                  </m:r>
                                </m:e>
                                <m:sup>
                                  <m:r>
                                    <a:rPr lang="en-US" b="1" i="1">
                                      <a:latin typeface="Cambria Math"/>
                                    </a:rPr>
                                    <m:t>𝟎</m:t>
                                  </m:r>
                                </m:sup>
                              </m:sSup>
                            </m:sub>
                          </m:sSub>
                        </m:e>
                      </m:d>
                      <m:r>
                        <a:rPr lang="en-US" b="1" i="1">
                          <a:latin typeface="Cambria Math"/>
                        </a:rPr>
                        <m:t>/</m:t>
                      </m:r>
                      <m:sSup>
                        <m:sSupPr>
                          <m:ctrlPr>
                            <a:rPr lang="en-US" b="1" i="1">
                              <a:latin typeface="Cambria Math"/>
                            </a:rPr>
                          </m:ctrlPr>
                        </m:sSupPr>
                        <m:e>
                          <m:sSub>
                            <m:sSubPr>
                              <m:ctrlPr>
                                <a:rPr lang="en-US" b="1" i="1">
                                  <a:latin typeface="Cambria Math"/>
                                </a:rPr>
                              </m:ctrlPr>
                            </m:sSubPr>
                            <m:e>
                              <m:r>
                                <a:rPr lang="en-US" b="1" i="1">
                                  <a:latin typeface="Cambria Math"/>
                                </a:rPr>
                                <m:t>𝑬</m:t>
                              </m:r>
                            </m:e>
                            <m:sub>
                              <m:r>
                                <a:rPr lang="en-US" b="1" i="1">
                                  <a:latin typeface="Cambria Math"/>
                                  <a:ea typeface="Cambria Math"/>
                                </a:rPr>
                                <m:t>𝜸</m:t>
                              </m:r>
                            </m:sub>
                          </m:sSub>
                        </m:e>
                        <m:sup>
                          <m:r>
                            <a:rPr lang="en-US" b="1" i="1">
                              <a:latin typeface="Cambria Math"/>
                            </a:rPr>
                            <m:t>𝟑</m:t>
                          </m:r>
                        </m:sup>
                      </m:sSup>
                    </m:oMath>
                  </m:oMathPara>
                </a14:m>
                <a:endParaRPr lang="en-US" dirty="0"/>
              </a:p>
            </p:txBody>
          </p:sp>
        </mc:Choice>
        <mc:Fallback xmlns="">
          <p:sp>
            <p:nvSpPr>
              <p:cNvPr id="8" name="Rectangle 7"/>
              <p:cNvSpPr>
                <a:spLocks noRot="1" noChangeAspect="1" noMove="1" noResize="1" noEditPoints="1" noAdjustHandles="1" noChangeArrowheads="1" noChangeShapeType="1" noTextEdit="1"/>
              </p:cNvSpPr>
              <p:nvPr/>
            </p:nvSpPr>
            <p:spPr>
              <a:xfrm>
                <a:off x="4566557" y="3976056"/>
                <a:ext cx="2709395" cy="443968"/>
              </a:xfrm>
              <a:prstGeom prst="rect">
                <a:avLst/>
              </a:prstGeom>
              <a:blipFill rotWithShape="1">
                <a:blip r:embed="rId5"/>
                <a:stretch>
                  <a:fillRect b="-1370"/>
                </a:stretch>
              </a:blipFill>
            </p:spPr>
            <p:txBody>
              <a:bodyPr/>
              <a:lstStyle/>
              <a:p>
                <a:r>
                  <a:rPr lang="en-US">
                    <a:noFill/>
                  </a:rPr>
                  <a:t> </a:t>
                </a:r>
              </a:p>
            </p:txBody>
          </p:sp>
        </mc:Fallback>
      </mc:AlternateContent>
      <p:sp>
        <p:nvSpPr>
          <p:cNvPr id="9" name="TextBox 8"/>
          <p:cNvSpPr txBox="1"/>
          <p:nvPr/>
        </p:nvSpPr>
        <p:spPr>
          <a:xfrm>
            <a:off x="250371" y="5179327"/>
            <a:ext cx="4724400" cy="1384995"/>
          </a:xfrm>
          <a:prstGeom prst="rect">
            <a:avLst/>
          </a:prstGeom>
          <a:noFill/>
        </p:spPr>
        <p:txBody>
          <a:bodyPr wrap="square" lIns="0" tIns="0" rIns="0" bIns="0" rtlCol="0">
            <a:spAutoFit/>
          </a:bodyPr>
          <a:lstStyle/>
          <a:p>
            <a:r>
              <a:rPr lang="en-US" dirty="0"/>
              <a:t>L. M. Bollinger and G. E. Thomas, </a:t>
            </a:r>
            <a:r>
              <a:rPr lang="en-US" i="1" dirty="0"/>
              <a:t>Average-Resonance Method of Neutron-Capture y-Ray Spectroscopy:  States of </a:t>
            </a:r>
            <a:r>
              <a:rPr lang="en-US" i="1" baseline="30000" dirty="0"/>
              <a:t>106</a:t>
            </a:r>
            <a:r>
              <a:rPr lang="en-US" i="1" dirty="0"/>
              <a:t>Pd, </a:t>
            </a:r>
            <a:r>
              <a:rPr lang="en-US" i="1" baseline="30000" dirty="0"/>
              <a:t>156</a:t>
            </a:r>
            <a:r>
              <a:rPr lang="en-US" i="1" dirty="0"/>
              <a:t>Gd, </a:t>
            </a:r>
            <a:r>
              <a:rPr lang="en-US" i="1" baseline="30000" dirty="0"/>
              <a:t>158</a:t>
            </a:r>
            <a:r>
              <a:rPr lang="en-US" i="1" dirty="0"/>
              <a:t>Gd, </a:t>
            </a:r>
            <a:r>
              <a:rPr lang="en-US" i="1" baseline="30000" dirty="0"/>
              <a:t>166</a:t>
            </a:r>
            <a:r>
              <a:rPr lang="en-US" i="1" dirty="0"/>
              <a:t>Ho and </a:t>
            </a:r>
            <a:r>
              <a:rPr lang="en-US" i="1" baseline="30000" dirty="0"/>
              <a:t>168</a:t>
            </a:r>
            <a:r>
              <a:rPr lang="en-US" i="1" dirty="0"/>
              <a:t>Er</a:t>
            </a:r>
            <a:r>
              <a:rPr lang="en-US" dirty="0"/>
              <a:t>, Phys. Rev, C</a:t>
            </a:r>
            <a:r>
              <a:rPr lang="en-US" b="1" dirty="0"/>
              <a:t>2</a:t>
            </a:r>
            <a:r>
              <a:rPr lang="en-US" dirty="0"/>
              <a:t>, 1951 (1970).</a:t>
            </a:r>
          </a:p>
          <a:p>
            <a:endParaRPr lang="en-US" dirty="0"/>
          </a:p>
        </p:txBody>
      </p:sp>
      <p:sp>
        <p:nvSpPr>
          <p:cNvPr id="3" name="TextBox 2"/>
          <p:cNvSpPr txBox="1"/>
          <p:nvPr/>
        </p:nvSpPr>
        <p:spPr>
          <a:xfrm>
            <a:off x="4544786" y="1272402"/>
            <a:ext cx="4533900" cy="1846659"/>
          </a:xfrm>
          <a:prstGeom prst="rect">
            <a:avLst/>
          </a:prstGeom>
          <a:noFill/>
        </p:spPr>
        <p:txBody>
          <a:bodyPr wrap="square" lIns="0" tIns="0" rIns="0" bIns="0" rtlCol="0">
            <a:spAutoFit/>
          </a:bodyPr>
          <a:lstStyle/>
          <a:p>
            <a:r>
              <a:rPr lang="en-US" sz="2000" baseline="30000" dirty="0" smtClean="0"/>
              <a:t>156</a:t>
            </a:r>
            <a:r>
              <a:rPr lang="en-US" sz="2000" dirty="0" smtClean="0"/>
              <a:t>Gd ARC capture states have </a:t>
            </a:r>
            <a:r>
              <a:rPr lang="en-US" sz="2000" dirty="0" err="1"/>
              <a:t>J</a:t>
            </a:r>
            <a:r>
              <a:rPr lang="en-US" sz="2000" baseline="30000" dirty="0" err="1">
                <a:latin typeface="Symbol" panose="05050102010706020507" pitchFamily="18" charset="2"/>
              </a:rPr>
              <a:t>p</a:t>
            </a:r>
            <a:r>
              <a:rPr lang="en-US" sz="2000" dirty="0"/>
              <a:t>=1</a:t>
            </a:r>
            <a:r>
              <a:rPr lang="en-US" sz="2000" baseline="30000" dirty="0">
                <a:latin typeface="Symbol" panose="05050102010706020507" pitchFamily="18" charset="2"/>
              </a:rPr>
              <a:t>-</a:t>
            </a:r>
            <a:r>
              <a:rPr lang="en-US" sz="2000" dirty="0"/>
              <a:t>,</a:t>
            </a:r>
            <a:r>
              <a:rPr lang="en-US" sz="2000" dirty="0" smtClean="0"/>
              <a:t>2</a:t>
            </a:r>
            <a:r>
              <a:rPr lang="en-US" sz="2000" baseline="30000" dirty="0" smtClean="0">
                <a:latin typeface="Symbol" panose="05050102010706020507" pitchFamily="18" charset="2"/>
              </a:rPr>
              <a:t>-</a:t>
            </a:r>
            <a:r>
              <a:rPr lang="en-US" sz="2000" dirty="0" smtClean="0"/>
              <a:t>. Favored transitions to levels with J=1,2 can be populated from both capture states and should have twice the population as levels with J=0,3  which can only be populated by one of the states.</a:t>
            </a:r>
            <a:endParaRPr lang="en-US" sz="2000" dirty="0"/>
          </a:p>
        </p:txBody>
      </p:sp>
      <p:graphicFrame>
        <p:nvGraphicFramePr>
          <p:cNvPr id="12" name="Chart 11"/>
          <p:cNvGraphicFramePr>
            <a:graphicFrameLocks noChangeAspect="1"/>
          </p:cNvGraphicFramePr>
          <p:nvPr>
            <p:extLst>
              <p:ext uri="{D42A27DB-BD31-4B8C-83A1-F6EECF244321}">
                <p14:modId xmlns:p14="http://schemas.microsoft.com/office/powerpoint/2010/main" val="168179227"/>
              </p:ext>
            </p:extLst>
          </p:nvPr>
        </p:nvGraphicFramePr>
        <p:xfrm>
          <a:off x="174444" y="1143000"/>
          <a:ext cx="4337685" cy="427767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631895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914400"/>
          </a:xfrm>
        </p:spPr>
        <p:txBody>
          <a:bodyPr/>
          <a:lstStyle/>
          <a:p>
            <a:r>
              <a:rPr lang="en-US" b="1" dirty="0" smtClean="0">
                <a:solidFill>
                  <a:schemeClr val="tx2"/>
                </a:solidFill>
                <a:effectLst>
                  <a:outerShdw blurRad="38100" dist="38100" dir="2700000" algn="tl">
                    <a:srgbClr val="000000">
                      <a:alpha val="43137"/>
                    </a:srgbClr>
                  </a:outerShdw>
                </a:effectLst>
              </a:rPr>
              <a:t>(</a:t>
            </a:r>
            <a:r>
              <a:rPr lang="en-US" b="1" dirty="0" err="1" smtClean="0">
                <a:solidFill>
                  <a:schemeClr val="tx2"/>
                </a:solidFill>
                <a:effectLst>
                  <a:outerShdw blurRad="38100" dist="38100" dir="2700000" algn="tl">
                    <a:srgbClr val="000000">
                      <a:alpha val="43137"/>
                    </a:srgbClr>
                  </a:outerShdw>
                </a:effectLst>
              </a:rPr>
              <a:t>n,n’</a:t>
            </a:r>
            <a:r>
              <a:rPr lang="en-US" b="1" dirty="0" err="1" smtClean="0">
                <a:solidFill>
                  <a:schemeClr val="tx2"/>
                </a:solidFill>
                <a:effectLst>
                  <a:outerShdw blurRad="38100" dist="38100" dir="2700000" algn="tl">
                    <a:srgbClr val="000000">
                      <a:alpha val="43137"/>
                    </a:srgbClr>
                  </a:outerShdw>
                </a:effectLst>
                <a:latin typeface="Symbol" panose="05050102010706020507" pitchFamily="18" charset="2"/>
              </a:rPr>
              <a:t>g</a:t>
            </a:r>
            <a:r>
              <a:rPr lang="en-US" b="1" dirty="0" smtClean="0">
                <a:solidFill>
                  <a:schemeClr val="tx2"/>
                </a:solidFill>
                <a:effectLst>
                  <a:outerShdw blurRad="38100" dist="38100" dir="2700000" algn="tl">
                    <a:srgbClr val="000000">
                      <a:alpha val="43137"/>
                    </a:srgbClr>
                  </a:outerShdw>
                </a:effectLst>
              </a:rPr>
              <a:t>) data</a:t>
            </a:r>
            <a:endParaRPr lang="en-US" b="1" dirty="0">
              <a:solidFill>
                <a:schemeClr val="tx2"/>
              </a:solidFill>
              <a:effectLst>
                <a:outerShdw blurRad="38100" dist="38100" dir="2700000" algn="tl">
                  <a:srgbClr val="000000">
                    <a:alpha val="43137"/>
                  </a:srgbClr>
                </a:outerShdw>
              </a:effectLst>
            </a:endParaRPr>
          </a:p>
        </p:txBody>
      </p:sp>
      <mc:AlternateContent xmlns:mc="http://schemas.openxmlformats.org/markup-compatibility/2006">
        <mc:Choice xmlns:a14="http://schemas.microsoft.com/office/drawing/2010/main" Requires="a14">
          <p:sp>
            <p:nvSpPr>
              <p:cNvPr id="3" name="TextBox 2"/>
              <p:cNvSpPr txBox="1"/>
              <p:nvPr/>
            </p:nvSpPr>
            <p:spPr>
              <a:xfrm>
                <a:off x="794657" y="990600"/>
                <a:ext cx="7772400" cy="2886816"/>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t>Separate datasets for each experiment</a:t>
                </a:r>
              </a:p>
              <a:p>
                <a:pPr marL="342900" indent="-342900">
                  <a:buFont typeface="Arial" panose="020B0604020202020204" pitchFamily="34" charset="0"/>
                  <a:buChar char="•"/>
                </a:pPr>
                <a:r>
                  <a:rPr lang="en-US" sz="2000" dirty="0" smtClean="0"/>
                  <a:t>Baghdad </a:t>
                </a:r>
                <a:r>
                  <a:rPr lang="en-US" sz="2000" dirty="0" smtClean="0"/>
                  <a:t>Atlas data (1978De41)</a:t>
                </a:r>
              </a:p>
              <a:p>
                <a:pPr marL="342900" indent="-342900">
                  <a:buFont typeface="Arial" panose="020B0604020202020204" pitchFamily="34" charset="0"/>
                  <a:buChar char="•"/>
                </a:pPr>
                <a:r>
                  <a:rPr lang="en-US" sz="2000" dirty="0" smtClean="0"/>
                  <a:t>Add missing </a:t>
                </a:r>
                <a:r>
                  <a:rPr lang="en-US" sz="2000" dirty="0" smtClean="0">
                    <a:latin typeface="Symbol" panose="05050102010706020507" pitchFamily="18" charset="2"/>
                  </a:rPr>
                  <a:t>g</a:t>
                </a:r>
                <a:r>
                  <a:rPr lang="en-US" sz="2000" dirty="0" smtClean="0"/>
                  <a:t>-rays from Adopted Levels, Gammas</a:t>
                </a:r>
              </a:p>
              <a:p>
                <a:pPr marL="342900" indent="-342900">
                  <a:buFont typeface="Arial" panose="020B0604020202020204" pitchFamily="34" charset="0"/>
                  <a:buChar char="•"/>
                </a:pPr>
                <a:r>
                  <a:rPr lang="en-US" sz="2000" dirty="0" smtClean="0"/>
                  <a:t>Normalize data to per 100 reactions, </a:t>
                </a:r>
                <a14:m>
                  <m:oMath xmlns:m="http://schemas.openxmlformats.org/officeDocument/2006/math">
                    <m:nary>
                      <m:naryPr>
                        <m:chr m:val="∑"/>
                        <m:subHide m:val="on"/>
                        <m:supHide m:val="on"/>
                        <m:ctrlPr>
                          <a:rPr lang="en-US" sz="2000" i="1" smtClean="0">
                            <a:latin typeface="Cambria Math"/>
                          </a:rPr>
                        </m:ctrlPr>
                      </m:naryPr>
                      <m:sub/>
                      <m:sup/>
                      <m:e>
                        <m:sSub>
                          <m:sSubPr>
                            <m:ctrlPr>
                              <a:rPr lang="en-US" sz="2000" i="1" smtClean="0">
                                <a:latin typeface="Cambria Math"/>
                              </a:rPr>
                            </m:ctrlPr>
                          </m:sSubPr>
                          <m:e>
                            <m:r>
                              <a:rPr lang="en-US" sz="2000" b="0" i="1" smtClean="0">
                                <a:latin typeface="Cambria Math"/>
                              </a:rPr>
                              <m:t>𝐼</m:t>
                            </m:r>
                          </m:e>
                          <m:sub>
                            <m:r>
                              <a:rPr lang="en-US" sz="2000" i="1" smtClean="0">
                                <a:latin typeface="Cambria Math"/>
                                <a:ea typeface="Cambria Math"/>
                              </a:rPr>
                              <m:t>𝛾</m:t>
                            </m:r>
                          </m:sub>
                        </m:sSub>
                        <m:d>
                          <m:dPr>
                            <m:ctrlPr>
                              <a:rPr lang="en-US" sz="2000" b="0" i="1" smtClean="0">
                                <a:latin typeface="Cambria Math"/>
                              </a:rPr>
                            </m:ctrlPr>
                          </m:dPr>
                          <m:e>
                            <m:r>
                              <a:rPr lang="en-US" sz="2000" b="0" i="1" smtClean="0">
                                <a:latin typeface="Cambria Math"/>
                              </a:rPr>
                              <m:t>𝐺𝑆</m:t>
                            </m:r>
                          </m:e>
                        </m:d>
                        <m:r>
                          <a:rPr lang="en-US" sz="2000" b="0" i="1" smtClean="0">
                            <a:latin typeface="Cambria Math"/>
                          </a:rPr>
                          <m:t>=</m:t>
                        </m:r>
                        <m:r>
                          <a:rPr lang="en-US" sz="2000" b="0" i="1" smtClean="0">
                            <a:latin typeface="Cambria Math"/>
                          </a:rPr>
                          <m:t>100</m:t>
                        </m:r>
                      </m:e>
                    </m:nary>
                  </m:oMath>
                </a14:m>
                <a:endParaRPr lang="en-US" sz="2000" dirty="0" smtClean="0"/>
              </a:p>
              <a:p>
                <a:pPr marL="342900" indent="-342900">
                  <a:buFont typeface="Arial" panose="020B0604020202020204" pitchFamily="34" charset="0"/>
                  <a:buChar char="•"/>
                </a:pPr>
                <a:r>
                  <a:rPr lang="en-US" sz="2000" dirty="0" smtClean="0"/>
                  <a:t>Give normalization with respect to 847 </a:t>
                </a:r>
                <a:r>
                  <a:rPr lang="en-US" sz="2000" dirty="0" err="1" smtClean="0"/>
                  <a:t>keV</a:t>
                </a:r>
                <a:r>
                  <a:rPr lang="en-US" sz="2000" dirty="0" smtClean="0"/>
                  <a:t> </a:t>
                </a:r>
                <a:r>
                  <a:rPr lang="en-US" sz="2000" dirty="0" smtClean="0">
                    <a:latin typeface="Symbol" panose="05050102010706020507" pitchFamily="18" charset="2"/>
                  </a:rPr>
                  <a:t>g</a:t>
                </a:r>
                <a:r>
                  <a:rPr lang="en-US" sz="2000" dirty="0" smtClean="0"/>
                  <a:t>-ray from </a:t>
                </a:r>
                <a:r>
                  <a:rPr lang="en-US" sz="2000" baseline="30000" dirty="0" smtClean="0"/>
                  <a:t>56</a:t>
                </a:r>
                <a:r>
                  <a:rPr lang="en-US" sz="2000" dirty="0" smtClean="0"/>
                  <a:t>Fe(</a:t>
                </a:r>
                <a:r>
                  <a:rPr lang="en-US" sz="2000" dirty="0" err="1" smtClean="0"/>
                  <a:t>n,n’</a:t>
                </a:r>
                <a:r>
                  <a:rPr lang="en-US" sz="2000" dirty="0" err="1" smtClean="0">
                    <a:latin typeface="Symbol" panose="05050102010706020507" pitchFamily="18" charset="2"/>
                  </a:rPr>
                  <a:t>g</a:t>
                </a:r>
                <a:r>
                  <a:rPr lang="en-US" sz="2000" dirty="0" smtClean="0"/>
                  <a:t>) using </a:t>
                </a:r>
                <a:r>
                  <a:rPr lang="en-US" sz="2000" dirty="0" smtClean="0"/>
                  <a:t>Baghdad </a:t>
                </a:r>
                <a:r>
                  <a:rPr lang="en-US" sz="2000" dirty="0" smtClean="0"/>
                  <a:t>Atlas.</a:t>
                </a:r>
              </a:p>
              <a:p>
                <a:pPr marL="342900" indent="-342900">
                  <a:buFont typeface="Arial" panose="020B0604020202020204" pitchFamily="34" charset="0"/>
                  <a:buChar char="•"/>
                </a:pPr>
                <a:r>
                  <a:rPr lang="en-US" sz="2000" dirty="0" smtClean="0"/>
                  <a:t>Give data on experimental neutron spectrum</a:t>
                </a:r>
              </a:p>
              <a:p>
                <a:pPr marL="342900" indent="-342900">
                  <a:buFont typeface="Arial" panose="020B0604020202020204" pitchFamily="34" charset="0"/>
                  <a:buChar char="•"/>
                </a:pPr>
                <a:r>
                  <a:rPr lang="en-US" sz="2000" dirty="0" smtClean="0"/>
                  <a:t>This reaction is not selective so all levels of comparable spin should be populated.  </a:t>
                </a:r>
                <a:r>
                  <a:rPr lang="en-US" sz="2000" dirty="0" smtClean="0">
                    <a:solidFill>
                      <a:srgbClr val="FF0000"/>
                    </a:solidFill>
                  </a:rPr>
                  <a:t>Adopted levels not seen in (</a:t>
                </a:r>
                <a:r>
                  <a:rPr lang="en-US" sz="2000" dirty="0" err="1" smtClean="0">
                    <a:solidFill>
                      <a:srgbClr val="FF0000"/>
                    </a:solidFill>
                  </a:rPr>
                  <a:t>n,n’</a:t>
                </a:r>
                <a:r>
                  <a:rPr lang="en-US" sz="2000" dirty="0" err="1" smtClean="0">
                    <a:solidFill>
                      <a:srgbClr val="FF0000"/>
                    </a:solidFill>
                    <a:latin typeface="Symbol" panose="05050102010706020507" pitchFamily="18" charset="2"/>
                  </a:rPr>
                  <a:t>g</a:t>
                </a:r>
                <a:r>
                  <a:rPr lang="en-US" sz="2000" dirty="0" smtClean="0">
                    <a:solidFill>
                      <a:srgbClr val="FF0000"/>
                    </a:solidFill>
                  </a:rPr>
                  <a:t>) are questionable</a:t>
                </a:r>
                <a:r>
                  <a:rPr lang="en-US" sz="2000" dirty="0" smtClean="0"/>
                  <a:t>.</a:t>
                </a:r>
                <a:endParaRPr lang="en-US" sz="2000" dirty="0"/>
              </a:p>
            </p:txBody>
          </p:sp>
        </mc:Choice>
        <mc:Fallback>
          <p:sp>
            <p:nvSpPr>
              <p:cNvPr id="3" name="TextBox 2"/>
              <p:cNvSpPr txBox="1">
                <a:spLocks noRot="1" noChangeAspect="1" noMove="1" noResize="1" noEditPoints="1" noAdjustHandles="1" noChangeArrowheads="1" noChangeShapeType="1" noTextEdit="1"/>
              </p:cNvSpPr>
              <p:nvPr/>
            </p:nvSpPr>
            <p:spPr>
              <a:xfrm>
                <a:off x="794657" y="990600"/>
                <a:ext cx="7772400" cy="2886816"/>
              </a:xfrm>
              <a:prstGeom prst="rect">
                <a:avLst/>
              </a:prstGeom>
              <a:blipFill rotWithShape="1">
                <a:blip r:embed="rId2"/>
                <a:stretch>
                  <a:fillRect l="-627" t="-1057" r="-1490" b="-2748"/>
                </a:stretch>
              </a:blipFill>
            </p:spPr>
            <p:txBody>
              <a:bodyPr/>
              <a:lstStyle/>
              <a:p>
                <a:r>
                  <a:rPr lang="en-GB">
                    <a:noFill/>
                  </a:rPr>
                  <a:t> </a:t>
                </a:r>
              </a:p>
            </p:txBody>
          </p:sp>
        </mc:Fallback>
      </mc:AlternateContent>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3773444"/>
            <a:ext cx="5628513" cy="30409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4" name="Group 3"/>
          <p:cNvGrpSpPr/>
          <p:nvPr/>
        </p:nvGrpSpPr>
        <p:grpSpPr>
          <a:xfrm>
            <a:off x="685800" y="3910073"/>
            <a:ext cx="2404110" cy="2926094"/>
            <a:chOff x="685800" y="3910073"/>
            <a:chExt cx="2404110" cy="2926094"/>
          </a:xfrm>
        </p:grpSpPr>
        <p:pic>
          <p:nvPicPr>
            <p:cNvPr id="2053"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7172" y="3910073"/>
              <a:ext cx="1942338" cy="12839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5800" y="5237872"/>
              <a:ext cx="2404110" cy="15982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17514655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a:solidFill>
                  <a:schemeClr val="tx2"/>
                </a:solidFill>
                <a:effectLst>
                  <a:outerShdw blurRad="38100" dist="38100" dir="2700000" algn="tl">
                    <a:srgbClr val="000000">
                      <a:alpha val="43137"/>
                    </a:srgbClr>
                  </a:outerShdw>
                </a:effectLst>
              </a:rPr>
              <a:t>(</a:t>
            </a:r>
            <a:r>
              <a:rPr lang="en-US" b="1" dirty="0" err="1">
                <a:solidFill>
                  <a:schemeClr val="tx2"/>
                </a:solidFill>
                <a:effectLst>
                  <a:outerShdw blurRad="38100" dist="38100" dir="2700000" algn="tl">
                    <a:srgbClr val="000000">
                      <a:alpha val="43137"/>
                    </a:srgbClr>
                  </a:outerShdw>
                </a:effectLst>
              </a:rPr>
              <a:t>n,n’</a:t>
            </a:r>
            <a:r>
              <a:rPr lang="en-US" b="1" dirty="0" err="1">
                <a:solidFill>
                  <a:schemeClr val="tx2"/>
                </a:solidFill>
                <a:effectLst>
                  <a:outerShdw blurRad="38100" dist="38100" dir="2700000" algn="tl">
                    <a:srgbClr val="000000">
                      <a:alpha val="43137"/>
                    </a:srgbClr>
                  </a:outerShdw>
                </a:effectLst>
                <a:latin typeface="Symbol" panose="05050102010706020507" pitchFamily="18" charset="2"/>
              </a:rPr>
              <a:t>g</a:t>
            </a:r>
            <a:r>
              <a:rPr lang="en-US" b="1" dirty="0">
                <a:solidFill>
                  <a:schemeClr val="tx2"/>
                </a:solidFill>
                <a:effectLst>
                  <a:outerShdw blurRad="38100" dist="38100" dir="2700000" algn="tl">
                    <a:srgbClr val="000000">
                      <a:alpha val="43137"/>
                    </a:srgbClr>
                  </a:outerShdw>
                </a:effectLst>
              </a:rPr>
              <a:t>) data</a:t>
            </a:r>
            <a:endParaRPr lang="en-US" dirty="0"/>
          </a:p>
        </p:txBody>
      </p:sp>
      <p:sp>
        <p:nvSpPr>
          <p:cNvPr id="4" name="TextBox 3"/>
          <p:cNvSpPr txBox="1"/>
          <p:nvPr/>
        </p:nvSpPr>
        <p:spPr>
          <a:xfrm>
            <a:off x="838200" y="5257800"/>
            <a:ext cx="7620000" cy="1015663"/>
          </a:xfrm>
          <a:prstGeom prst="rect">
            <a:avLst/>
          </a:prstGeom>
          <a:noFill/>
        </p:spPr>
        <p:txBody>
          <a:bodyPr wrap="square" rtlCol="0">
            <a:spAutoFit/>
          </a:bodyPr>
          <a:lstStyle/>
          <a:p>
            <a:r>
              <a:rPr lang="en-US" sz="2000" dirty="0" smtClean="0"/>
              <a:t>For </a:t>
            </a:r>
            <a:r>
              <a:rPr lang="en-US" sz="2000" baseline="30000" dirty="0" smtClean="0"/>
              <a:t>56</a:t>
            </a:r>
            <a:r>
              <a:rPr lang="en-US" sz="2000" dirty="0" smtClean="0"/>
              <a:t>Fe inelastic scattering there is little selectivity for populating levels with </a:t>
            </a:r>
            <a:r>
              <a:rPr lang="en-US" sz="2000" dirty="0" err="1" smtClean="0"/>
              <a:t>J</a:t>
            </a:r>
            <a:r>
              <a:rPr lang="en-US" sz="2000" baseline="30000" dirty="0" err="1" smtClean="0">
                <a:latin typeface="Symbol" panose="05050102010706020507" pitchFamily="18" charset="2"/>
              </a:rPr>
              <a:t>p</a:t>
            </a:r>
            <a:r>
              <a:rPr lang="en-US" sz="2000" dirty="0" smtClean="0"/>
              <a:t>=1-4</a:t>
            </a:r>
            <a:r>
              <a:rPr lang="en-US" sz="2000" baseline="30000" dirty="0" smtClean="0">
                <a:latin typeface="Symbol" panose="05050102010706020507" pitchFamily="18" charset="2"/>
              </a:rPr>
              <a:t>+</a:t>
            </a:r>
            <a:r>
              <a:rPr lang="en-US" sz="2000" dirty="0" smtClean="0"/>
              <a:t> with fission neutrons.  </a:t>
            </a:r>
            <a:r>
              <a:rPr lang="en-US" sz="2000" dirty="0" smtClean="0">
                <a:solidFill>
                  <a:srgbClr val="FF0000"/>
                </a:solidFill>
              </a:rPr>
              <a:t>All levels in this spin range should be populated.</a:t>
            </a:r>
            <a:endParaRPr lang="en-US" sz="2000" dirty="0">
              <a:solidFill>
                <a:srgbClr val="FF0000"/>
              </a:solidFill>
            </a:endParaRPr>
          </a:p>
        </p:txBody>
      </p:sp>
      <p:graphicFrame>
        <p:nvGraphicFramePr>
          <p:cNvPr id="6" name="Chart 5"/>
          <p:cNvGraphicFramePr>
            <a:graphicFrameLocks/>
          </p:cNvGraphicFramePr>
          <p:nvPr>
            <p:extLst>
              <p:ext uri="{D42A27DB-BD31-4B8C-83A1-F6EECF244321}">
                <p14:modId xmlns:p14="http://schemas.microsoft.com/office/powerpoint/2010/main" val="253475138"/>
              </p:ext>
            </p:extLst>
          </p:nvPr>
        </p:nvGraphicFramePr>
        <p:xfrm>
          <a:off x="2362200" y="1066800"/>
          <a:ext cx="4572000" cy="41100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958354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smtClean="0">
                <a:solidFill>
                  <a:schemeClr val="tx2"/>
                </a:solidFill>
                <a:effectLst>
                  <a:outerShdw blurRad="38100" dist="38100" dir="2700000" algn="tl">
                    <a:srgbClr val="000000">
                      <a:alpha val="43137"/>
                    </a:srgbClr>
                  </a:outerShdw>
                </a:effectLst>
              </a:rPr>
              <a:t>Resonance capture (</a:t>
            </a:r>
            <a:r>
              <a:rPr lang="en-US" b="1" dirty="0" err="1" smtClean="0">
                <a:solidFill>
                  <a:schemeClr val="tx2"/>
                </a:solidFill>
                <a:effectLst>
                  <a:outerShdw blurRad="38100" dist="38100" dir="2700000" algn="tl">
                    <a:srgbClr val="000000">
                      <a:alpha val="43137"/>
                    </a:srgbClr>
                  </a:outerShdw>
                </a:effectLst>
              </a:rPr>
              <a:t>n,</a:t>
            </a:r>
            <a:r>
              <a:rPr lang="en-US" b="1" dirty="0" err="1" smtClean="0">
                <a:solidFill>
                  <a:schemeClr val="tx2"/>
                </a:solidFill>
                <a:effectLst>
                  <a:outerShdw blurRad="38100" dist="38100" dir="2700000" algn="tl">
                    <a:srgbClr val="000000">
                      <a:alpha val="43137"/>
                    </a:srgbClr>
                  </a:outerShdw>
                </a:effectLst>
                <a:latin typeface="Symbol" panose="05050102010706020507" pitchFamily="18" charset="2"/>
              </a:rPr>
              <a:t>g</a:t>
            </a:r>
            <a:r>
              <a:rPr lang="en-US" b="1" dirty="0" smtClean="0">
                <a:solidFill>
                  <a:schemeClr val="tx2"/>
                </a:solidFill>
                <a:effectLst>
                  <a:outerShdw blurRad="38100" dist="38100" dir="2700000" algn="tl">
                    <a:srgbClr val="000000">
                      <a:alpha val="43137"/>
                    </a:srgbClr>
                  </a:outerShdw>
                </a:effectLst>
              </a:rPr>
              <a:t>) data</a:t>
            </a:r>
            <a:endParaRPr lang="en-US" b="1" dirty="0">
              <a:solidFill>
                <a:schemeClr val="tx2"/>
              </a:solidFill>
              <a:effectLst>
                <a:outerShdw blurRad="38100" dist="38100" dir="2700000" algn="tl">
                  <a:srgbClr val="000000">
                    <a:alpha val="43137"/>
                  </a:srgbClr>
                </a:outerShdw>
              </a:effectLst>
            </a:endParaRPr>
          </a:p>
        </p:txBody>
      </p:sp>
      <p:sp>
        <p:nvSpPr>
          <p:cNvPr id="3" name="TextBox 2"/>
          <p:cNvSpPr txBox="1"/>
          <p:nvPr/>
        </p:nvSpPr>
        <p:spPr>
          <a:xfrm>
            <a:off x="533400" y="1219200"/>
            <a:ext cx="8077200" cy="1323439"/>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t>Evaluate like (</a:t>
            </a:r>
            <a:r>
              <a:rPr lang="en-US" sz="2000" dirty="0" err="1" smtClean="0"/>
              <a:t>n,</a:t>
            </a:r>
            <a:r>
              <a:rPr lang="en-US" sz="2000" dirty="0" err="1" smtClean="0">
                <a:latin typeface="Symbol" panose="05050102010706020507" pitchFamily="18" charset="2"/>
              </a:rPr>
              <a:t>g</a:t>
            </a:r>
            <a:r>
              <a:rPr lang="en-US" sz="2000" dirty="0" smtClean="0"/>
              <a:t>) thermal data</a:t>
            </a:r>
          </a:p>
          <a:p>
            <a:pPr marL="342900" indent="-342900">
              <a:buFont typeface="Arial" panose="020B0604020202020204" pitchFamily="34" charset="0"/>
              <a:buChar char="•"/>
            </a:pPr>
            <a:r>
              <a:rPr lang="en-US" sz="2000" dirty="0" smtClean="0"/>
              <a:t>Normalize like ARC data</a:t>
            </a:r>
          </a:p>
          <a:p>
            <a:pPr marL="342900" indent="-342900">
              <a:buFont typeface="Arial" panose="020B0604020202020204" pitchFamily="34" charset="0"/>
              <a:buChar char="•"/>
            </a:pPr>
            <a:r>
              <a:rPr lang="en-US" sz="2000" dirty="0" smtClean="0"/>
              <a:t>Calculate reduced transition probabilities </a:t>
            </a:r>
            <a:r>
              <a:rPr lang="en-US" sz="2000" i="1" dirty="0" err="1" smtClean="0"/>
              <a:t>f</a:t>
            </a:r>
            <a:r>
              <a:rPr lang="en-US" sz="2000" i="1" baseline="-25000" dirty="0" err="1" smtClean="0">
                <a:latin typeface="Symbol" panose="05050102010706020507" pitchFamily="18" charset="2"/>
              </a:rPr>
              <a:t>g</a:t>
            </a:r>
            <a:endParaRPr lang="en-US" sz="2000" dirty="0" smtClean="0"/>
          </a:p>
          <a:p>
            <a:pPr marL="342900" indent="-342900">
              <a:buFont typeface="Arial" panose="020B0604020202020204" pitchFamily="34" charset="0"/>
              <a:buChar char="•"/>
            </a:pPr>
            <a:r>
              <a:rPr lang="en-US" sz="2000" dirty="0" smtClean="0"/>
              <a:t>Multiple resonance (</a:t>
            </a:r>
            <a:r>
              <a:rPr lang="en-US" sz="2000" dirty="0" err="1" smtClean="0"/>
              <a:t>n,</a:t>
            </a:r>
            <a:r>
              <a:rPr lang="en-US" sz="2000" dirty="0" err="1" smtClean="0">
                <a:latin typeface="Symbol" panose="05050102010706020507" pitchFamily="18" charset="2"/>
              </a:rPr>
              <a:t>g</a:t>
            </a:r>
            <a:r>
              <a:rPr lang="en-US" sz="2000" dirty="0" smtClean="0"/>
              <a:t>) datasets can be combined for ARC analysis.</a:t>
            </a:r>
            <a:endParaRPr lang="en-US" sz="2000" dirty="0"/>
          </a:p>
        </p:txBody>
      </p:sp>
      <p:sp>
        <p:nvSpPr>
          <p:cNvPr id="4" name="Title 1"/>
          <p:cNvSpPr txBox="1">
            <a:spLocks/>
          </p:cNvSpPr>
          <p:nvPr/>
        </p:nvSpPr>
        <p:spPr>
          <a:xfrm>
            <a:off x="587829" y="25146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tx2"/>
                </a:solidFill>
                <a:effectLst>
                  <a:outerShdw blurRad="38100" dist="38100" dir="2700000" algn="tl">
                    <a:srgbClr val="000000">
                      <a:alpha val="43137"/>
                    </a:srgbClr>
                  </a:outerShdw>
                </a:effectLst>
              </a:rPr>
              <a:t>Resonance parameters</a:t>
            </a:r>
            <a:endParaRPr lang="en-US" b="1" dirty="0">
              <a:solidFill>
                <a:schemeClr val="tx2"/>
              </a:solidFill>
              <a:effectLst>
                <a:outerShdw blurRad="38100" dist="38100" dir="2700000" algn="tl">
                  <a:srgbClr val="000000">
                    <a:alpha val="43137"/>
                  </a:srgbClr>
                </a:outerShdw>
              </a:effectLst>
            </a:endParaRPr>
          </a:p>
        </p:txBody>
      </p:sp>
      <p:sp>
        <p:nvSpPr>
          <p:cNvPr id="5" name="TextBox 4"/>
          <p:cNvSpPr txBox="1"/>
          <p:nvPr/>
        </p:nvSpPr>
        <p:spPr>
          <a:xfrm>
            <a:off x="587829" y="3733800"/>
            <a:ext cx="7870371" cy="1015663"/>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t>Include resonance properties and all data for all resonances from </a:t>
            </a:r>
            <a:r>
              <a:rPr lang="en-US" sz="2000" dirty="0" err="1" smtClean="0"/>
              <a:t>Mughabghab</a:t>
            </a:r>
            <a:r>
              <a:rPr lang="en-US" sz="2000" dirty="0" smtClean="0"/>
              <a:t> Atlas.</a:t>
            </a:r>
          </a:p>
          <a:p>
            <a:pPr marL="342900" indent="-342900">
              <a:buFont typeface="Arial" panose="020B0604020202020204" pitchFamily="34" charset="0"/>
              <a:buChar char="•"/>
            </a:pPr>
            <a:r>
              <a:rPr lang="en-US" sz="2000" dirty="0" smtClean="0"/>
              <a:t>Updating should be left to reaction evaluation community.</a:t>
            </a:r>
            <a:endParaRPr lang="en-US" sz="2000" dirty="0"/>
          </a:p>
        </p:txBody>
      </p:sp>
    </p:spTree>
    <p:extLst>
      <p:ext uri="{BB962C8B-B14F-4D97-AF65-F5344CB8AC3E}">
        <p14:creationId xmlns:p14="http://schemas.microsoft.com/office/powerpoint/2010/main" val="27340713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2657"/>
            <a:ext cx="8229600" cy="957943"/>
          </a:xfrm>
        </p:spPr>
        <p:txBody>
          <a:bodyPr/>
          <a:lstStyle/>
          <a:p>
            <a:r>
              <a:rPr lang="en-US" b="1" dirty="0" smtClean="0">
                <a:solidFill>
                  <a:schemeClr val="tx2"/>
                </a:solidFill>
                <a:effectLst>
                  <a:outerShdw blurRad="38100" dist="38100" dir="2700000" algn="tl">
                    <a:srgbClr val="000000">
                      <a:alpha val="43137"/>
                    </a:srgbClr>
                  </a:outerShdw>
                </a:effectLst>
              </a:rPr>
              <a:t>Dissemination of (</a:t>
            </a:r>
            <a:r>
              <a:rPr lang="en-US" b="1" dirty="0" err="1" smtClean="0">
                <a:solidFill>
                  <a:schemeClr val="tx2"/>
                </a:solidFill>
                <a:effectLst>
                  <a:outerShdw blurRad="38100" dist="38100" dir="2700000" algn="tl">
                    <a:srgbClr val="000000">
                      <a:alpha val="43137"/>
                    </a:srgbClr>
                  </a:outerShdw>
                </a:effectLst>
              </a:rPr>
              <a:t>n,x</a:t>
            </a:r>
            <a:r>
              <a:rPr lang="en-US" b="1" dirty="0" err="1" smtClean="0">
                <a:solidFill>
                  <a:schemeClr val="tx2"/>
                </a:solidFill>
                <a:effectLst>
                  <a:outerShdw blurRad="38100" dist="38100" dir="2700000" algn="tl">
                    <a:srgbClr val="000000">
                      <a:alpha val="43137"/>
                    </a:srgbClr>
                  </a:outerShdw>
                </a:effectLst>
                <a:latin typeface="Symbol" panose="05050102010706020507" pitchFamily="18" charset="2"/>
              </a:rPr>
              <a:t>g</a:t>
            </a:r>
            <a:r>
              <a:rPr lang="en-US" b="1" dirty="0" smtClean="0">
                <a:solidFill>
                  <a:schemeClr val="tx2"/>
                </a:solidFill>
                <a:effectLst>
                  <a:outerShdw blurRad="38100" dist="38100" dir="2700000" algn="tl">
                    <a:srgbClr val="000000">
                      <a:alpha val="43137"/>
                    </a:srgbClr>
                  </a:outerShdw>
                </a:effectLst>
              </a:rPr>
              <a:t>) data</a:t>
            </a:r>
            <a:endParaRPr lang="en-US" b="1" dirty="0">
              <a:solidFill>
                <a:schemeClr val="tx2"/>
              </a:solidFill>
              <a:effectLst>
                <a:outerShdw blurRad="38100" dist="38100" dir="2700000" algn="tl">
                  <a:srgbClr val="000000">
                    <a:alpha val="43137"/>
                  </a:srgbClr>
                </a:outerShdw>
              </a:effectLst>
            </a:endParaRPr>
          </a:p>
        </p:txBody>
      </p:sp>
      <p:sp>
        <p:nvSpPr>
          <p:cNvPr id="3" name="TextBox 2"/>
          <p:cNvSpPr txBox="1"/>
          <p:nvPr/>
        </p:nvSpPr>
        <p:spPr>
          <a:xfrm>
            <a:off x="685800" y="1143000"/>
            <a:ext cx="7848600" cy="4914166"/>
          </a:xfrm>
          <a:prstGeom prst="rect">
            <a:avLst/>
          </a:prstGeom>
          <a:noFill/>
        </p:spPr>
        <p:txBody>
          <a:bodyPr wrap="square" lIns="0" rIns="0" rtlCol="0">
            <a:spAutoFit/>
          </a:bodyPr>
          <a:lstStyle/>
          <a:p>
            <a:r>
              <a:rPr lang="en-US" sz="2000" dirty="0" smtClean="0"/>
              <a:t>The (</a:t>
            </a:r>
            <a:r>
              <a:rPr lang="en-US" sz="2000" dirty="0" err="1" smtClean="0"/>
              <a:t>n,x</a:t>
            </a:r>
            <a:r>
              <a:rPr lang="en-US" sz="2000" dirty="0" err="1" smtClean="0">
                <a:latin typeface="Symbol" panose="05050102010706020507" pitchFamily="18" charset="2"/>
              </a:rPr>
              <a:t>g</a:t>
            </a:r>
            <a:r>
              <a:rPr lang="en-US" sz="2000" dirty="0" smtClean="0"/>
              <a:t>) database will be edited and evaluated by the UCB/LBNL/LLNL Bay Area Nuclear Group (BANG) and provided to the IAEA for dissemination.</a:t>
            </a:r>
          </a:p>
          <a:p>
            <a:endParaRPr lang="en-US" sz="1000" dirty="0"/>
          </a:p>
          <a:p>
            <a:r>
              <a:rPr lang="en-US" sz="2000" b="1" dirty="0" smtClean="0"/>
              <a:t>EGAF – </a:t>
            </a:r>
            <a:r>
              <a:rPr lang="en-US" sz="2000" dirty="0" smtClean="0"/>
              <a:t>thermal </a:t>
            </a:r>
            <a:r>
              <a:rPr lang="en-US" sz="2000" dirty="0" err="1" smtClean="0"/>
              <a:t>P</a:t>
            </a:r>
            <a:r>
              <a:rPr lang="en-US" sz="2000" baseline="-25000" dirty="0" err="1" smtClean="0">
                <a:latin typeface="Symbol" panose="05050102010706020507" pitchFamily="18" charset="2"/>
              </a:rPr>
              <a:t>g</a:t>
            </a:r>
            <a:r>
              <a:rPr lang="en-US" sz="2000" dirty="0" smtClean="0"/>
              <a:t>, </a:t>
            </a:r>
            <a:r>
              <a:rPr lang="en-US" sz="2000" dirty="0" err="1" smtClean="0">
                <a:latin typeface="Symbol" panose="05050102010706020507" pitchFamily="18" charset="2"/>
              </a:rPr>
              <a:t>s</a:t>
            </a:r>
            <a:r>
              <a:rPr lang="en-US" sz="2000" baseline="-25000" dirty="0" err="1" smtClean="0">
                <a:latin typeface="Symbol" panose="05050102010706020507" pitchFamily="18" charset="2"/>
              </a:rPr>
              <a:t>g</a:t>
            </a:r>
            <a:r>
              <a:rPr lang="en-US" sz="2000" dirty="0" smtClean="0"/>
              <a:t>, </a:t>
            </a:r>
            <a:r>
              <a:rPr lang="en-US" sz="2000" dirty="0" smtClean="0">
                <a:latin typeface="Symbol" panose="05050102010706020507" pitchFamily="18" charset="2"/>
              </a:rPr>
              <a:t>s</a:t>
            </a:r>
            <a:r>
              <a:rPr lang="en-US" sz="2000" baseline="-25000" dirty="0" smtClean="0">
                <a:latin typeface="Symbol" panose="05050102010706020507" pitchFamily="18" charset="2"/>
              </a:rPr>
              <a:t>0</a:t>
            </a:r>
            <a:r>
              <a:rPr lang="en-US" sz="2000" dirty="0" smtClean="0"/>
              <a:t>, S</a:t>
            </a:r>
            <a:r>
              <a:rPr lang="en-US" sz="2000" baseline="-25000" dirty="0" smtClean="0"/>
              <a:t>n</a:t>
            </a:r>
            <a:r>
              <a:rPr lang="en-US" sz="2000" dirty="0" smtClean="0"/>
              <a:t>, and activation data will be provided for future updates of the </a:t>
            </a:r>
            <a:r>
              <a:rPr lang="en-US" sz="2000" dirty="0"/>
              <a:t>IAEA database </a:t>
            </a:r>
            <a:r>
              <a:rPr lang="en-US" sz="2000" dirty="0">
                <a:hlinkClick r:id="rId2"/>
              </a:rPr>
              <a:t>https://www-nds.iaea.org/pgaa</a:t>
            </a:r>
            <a:r>
              <a:rPr lang="en-US" sz="2000" dirty="0" smtClean="0">
                <a:hlinkClick r:id="rId2"/>
              </a:rPr>
              <a:t>/</a:t>
            </a:r>
            <a:r>
              <a:rPr lang="en-US" sz="2000" dirty="0" smtClean="0"/>
              <a:t>.</a:t>
            </a:r>
          </a:p>
          <a:p>
            <a:pPr>
              <a:spcBef>
                <a:spcPts val="1000"/>
              </a:spcBef>
            </a:pPr>
            <a:r>
              <a:rPr lang="en-US" sz="2000" b="1" dirty="0" smtClean="0"/>
              <a:t>EGAFNN – </a:t>
            </a:r>
            <a:r>
              <a:rPr lang="en-US" sz="2000" dirty="0" smtClean="0"/>
              <a:t>(</a:t>
            </a:r>
            <a:r>
              <a:rPr lang="en-US" sz="2000" dirty="0" err="1" smtClean="0"/>
              <a:t>n,n’</a:t>
            </a:r>
            <a:r>
              <a:rPr lang="en-US" sz="2000" dirty="0" err="1" smtClean="0">
                <a:latin typeface="Symbol" panose="05050102010706020507" pitchFamily="18" charset="2"/>
              </a:rPr>
              <a:t>g</a:t>
            </a:r>
            <a:r>
              <a:rPr lang="en-US" sz="2000" dirty="0" smtClean="0"/>
              <a:t>) </a:t>
            </a:r>
            <a:r>
              <a:rPr lang="en-US" sz="2000" dirty="0" err="1" smtClean="0"/>
              <a:t>P</a:t>
            </a:r>
            <a:r>
              <a:rPr lang="en-US" sz="2000" baseline="-25000" dirty="0" err="1" smtClean="0">
                <a:latin typeface="Symbol" panose="05050102010706020507" pitchFamily="18" charset="2"/>
              </a:rPr>
              <a:t>g</a:t>
            </a:r>
            <a:r>
              <a:rPr lang="en-US" sz="2000" dirty="0" smtClean="0"/>
              <a:t>, </a:t>
            </a:r>
            <a:r>
              <a:rPr lang="en-US" sz="2000" dirty="0" smtClean="0">
                <a:latin typeface="Symbol" panose="05050102010706020507" pitchFamily="18" charset="2"/>
              </a:rPr>
              <a:t>s</a:t>
            </a:r>
            <a:r>
              <a:rPr lang="en-US" sz="2000" baseline="-25000" dirty="0" smtClean="0">
                <a:latin typeface="Symbol" panose="05050102010706020507" pitchFamily="18" charset="2"/>
              </a:rPr>
              <a:t>g</a:t>
            </a:r>
            <a:r>
              <a:rPr lang="en-US" sz="2000" dirty="0" smtClean="0"/>
              <a:t> data will be provided to the IAEA, beginning with the </a:t>
            </a:r>
            <a:r>
              <a:rPr lang="en-US" sz="2000" dirty="0" smtClean="0"/>
              <a:t>Baghdad </a:t>
            </a:r>
            <a:r>
              <a:rPr lang="en-US" sz="2000" dirty="0" smtClean="0"/>
              <a:t>Atlas, as a subset of EGAF.</a:t>
            </a:r>
          </a:p>
          <a:p>
            <a:pPr>
              <a:spcBef>
                <a:spcPts val="1000"/>
              </a:spcBef>
            </a:pPr>
            <a:r>
              <a:rPr lang="en-US" sz="2000" b="1" dirty="0" smtClean="0"/>
              <a:t>EGAFRES – </a:t>
            </a:r>
            <a:r>
              <a:rPr lang="en-US" sz="2000" dirty="0" smtClean="0"/>
              <a:t>ARC</a:t>
            </a:r>
            <a:r>
              <a:rPr lang="en-US" sz="2000" dirty="0"/>
              <a:t> </a:t>
            </a:r>
            <a:r>
              <a:rPr lang="en-US" sz="2000" dirty="0" smtClean="0"/>
              <a:t>and resonance (</a:t>
            </a:r>
            <a:r>
              <a:rPr lang="en-US" sz="2000" dirty="0" err="1" smtClean="0"/>
              <a:t>n,</a:t>
            </a:r>
            <a:r>
              <a:rPr lang="en-US" sz="2000" dirty="0" err="1" smtClean="0">
                <a:latin typeface="Symbol" panose="05050102010706020507" pitchFamily="18" charset="2"/>
              </a:rPr>
              <a:t>g</a:t>
            </a:r>
            <a:r>
              <a:rPr lang="en-US" sz="2000" dirty="0" smtClean="0"/>
              <a:t>) </a:t>
            </a:r>
            <a:r>
              <a:rPr lang="en-US" sz="2000" dirty="0" err="1" smtClean="0"/>
              <a:t>P</a:t>
            </a:r>
            <a:r>
              <a:rPr lang="en-US" sz="2000" baseline="-25000" dirty="0" err="1" smtClean="0">
                <a:latin typeface="Symbol" panose="05050102010706020507" pitchFamily="18" charset="2"/>
              </a:rPr>
              <a:t>g</a:t>
            </a:r>
            <a:r>
              <a:rPr lang="en-US" sz="2000" dirty="0" smtClean="0"/>
              <a:t> data will be evaluated and provided to the IAEA as a subset of EGAF.</a:t>
            </a:r>
          </a:p>
          <a:p>
            <a:pPr>
              <a:spcBef>
                <a:spcPts val="1000"/>
              </a:spcBef>
            </a:pPr>
            <a:r>
              <a:rPr lang="en-US" sz="2000" b="1" dirty="0" smtClean="0"/>
              <a:t>ENSDF – </a:t>
            </a:r>
            <a:r>
              <a:rPr lang="en-US" sz="2000" dirty="0" smtClean="0"/>
              <a:t>complete Adopted Levels, Gammas evaluations will be performed on (</a:t>
            </a:r>
            <a:r>
              <a:rPr lang="en-US" sz="2000" dirty="0" err="1" smtClean="0"/>
              <a:t>n,</a:t>
            </a:r>
            <a:r>
              <a:rPr lang="en-US" sz="2000" dirty="0" err="1" smtClean="0">
                <a:latin typeface="Symbol" panose="05050102010706020507" pitchFamily="18" charset="2"/>
              </a:rPr>
              <a:t>g</a:t>
            </a:r>
            <a:r>
              <a:rPr lang="en-US" sz="2000" dirty="0" smtClean="0"/>
              <a:t>) and (</a:t>
            </a:r>
            <a:r>
              <a:rPr lang="en-US" sz="2000" dirty="0" err="1" smtClean="0"/>
              <a:t>n,n’</a:t>
            </a:r>
            <a:r>
              <a:rPr lang="en-US" sz="2000" dirty="0" err="1" smtClean="0">
                <a:latin typeface="Symbol" panose="05050102010706020507" pitchFamily="18" charset="2"/>
              </a:rPr>
              <a:t>g</a:t>
            </a:r>
            <a:r>
              <a:rPr lang="en-US" sz="2000" dirty="0" smtClean="0"/>
              <a:t>) isotopes and submitted for inclusion into ENSDF.</a:t>
            </a:r>
          </a:p>
          <a:p>
            <a:pPr>
              <a:spcBef>
                <a:spcPts val="1000"/>
              </a:spcBef>
            </a:pPr>
            <a:r>
              <a:rPr lang="en-US" sz="2000" b="1" dirty="0" smtClean="0"/>
              <a:t>RIPL – </a:t>
            </a:r>
            <a:r>
              <a:rPr lang="en-US" sz="2000" dirty="0" smtClean="0"/>
              <a:t>ENSDF evaluations will be modified to conform to the needs of the RIPL file in collaboration with the IAEA.</a:t>
            </a:r>
          </a:p>
          <a:p>
            <a:endParaRPr lang="en-US" sz="1000" dirty="0" smtClean="0"/>
          </a:p>
          <a:p>
            <a:r>
              <a:rPr lang="en-US" sz="2000" dirty="0" smtClean="0"/>
              <a:t>Interested collaborators are encouraged to join the (</a:t>
            </a:r>
            <a:r>
              <a:rPr lang="en-US" sz="2000" dirty="0" err="1" smtClean="0"/>
              <a:t>n,x</a:t>
            </a:r>
            <a:r>
              <a:rPr lang="en-US" sz="2000" dirty="0" err="1" smtClean="0">
                <a:latin typeface="Symbol" panose="05050102010706020507" pitchFamily="18" charset="2"/>
              </a:rPr>
              <a:t>g</a:t>
            </a:r>
            <a:r>
              <a:rPr lang="en-US" sz="2000" dirty="0" smtClean="0"/>
              <a:t>) evaluation effort.</a:t>
            </a:r>
          </a:p>
        </p:txBody>
      </p:sp>
    </p:spTree>
    <p:extLst>
      <p:ext uri="{BB962C8B-B14F-4D97-AF65-F5344CB8AC3E}">
        <p14:creationId xmlns:p14="http://schemas.microsoft.com/office/powerpoint/2010/main" val="964033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86"/>
            <a:ext cx="8229600" cy="903514"/>
          </a:xfrm>
        </p:spPr>
        <p:txBody>
          <a:bodyPr/>
          <a:lstStyle/>
          <a:p>
            <a:r>
              <a:rPr lang="en-US" b="1" dirty="0" smtClean="0">
                <a:solidFill>
                  <a:schemeClr val="tx2"/>
                </a:solidFill>
                <a:effectLst>
                  <a:outerShdw blurRad="38100" dist="38100" dir="2700000" algn="tl">
                    <a:srgbClr val="000000">
                      <a:alpha val="43137"/>
                    </a:srgbClr>
                  </a:outerShdw>
                </a:effectLst>
              </a:rPr>
              <a:t>General Motivations</a:t>
            </a:r>
            <a:endParaRPr lang="en-US" b="1" dirty="0">
              <a:solidFill>
                <a:schemeClr val="tx2"/>
              </a:solidFill>
              <a:effectLst>
                <a:outerShdw blurRad="38100" dist="38100" dir="2700000" algn="tl">
                  <a:srgbClr val="000000">
                    <a:alpha val="43137"/>
                  </a:srgbClr>
                </a:outerShdw>
              </a:effectLst>
            </a:endParaRPr>
          </a:p>
        </p:txBody>
      </p:sp>
      <p:sp>
        <p:nvSpPr>
          <p:cNvPr id="3" name="TextBox 2"/>
          <p:cNvSpPr txBox="1"/>
          <p:nvPr/>
        </p:nvSpPr>
        <p:spPr>
          <a:xfrm>
            <a:off x="685800" y="1295400"/>
            <a:ext cx="7848600" cy="3913892"/>
          </a:xfrm>
          <a:prstGeom prst="rect">
            <a:avLst/>
          </a:prstGeom>
          <a:noFill/>
        </p:spPr>
        <p:txBody>
          <a:bodyPr wrap="square" rtlCol="0">
            <a:spAutoFit/>
          </a:bodyPr>
          <a:lstStyle/>
          <a:p>
            <a:r>
              <a:rPr lang="en-US" sz="2400" dirty="0" smtClean="0"/>
              <a:t>Neutron reaction data are important for applications in nuclear physics, chemistry, and engineering.  They should be evaluated to produce complete, adopted (</a:t>
            </a:r>
            <a:r>
              <a:rPr lang="en-US" sz="2400" dirty="0" err="1" smtClean="0"/>
              <a:t>n,x</a:t>
            </a:r>
            <a:r>
              <a:rPr lang="en-US" sz="2400" dirty="0" err="1" smtClean="0">
                <a:latin typeface="Symbol" panose="05050102010706020507" pitchFamily="18" charset="2"/>
              </a:rPr>
              <a:t>g</a:t>
            </a:r>
            <a:r>
              <a:rPr lang="en-US" sz="2400" dirty="0" smtClean="0"/>
              <a:t>) datasets.</a:t>
            </a:r>
          </a:p>
          <a:p>
            <a:pPr marL="800100" lvl="1" indent="-342900">
              <a:spcBef>
                <a:spcPts val="1000"/>
              </a:spcBef>
              <a:buFont typeface="Arial" panose="020B0604020202020204" pitchFamily="34" charset="0"/>
              <a:buChar char="•"/>
            </a:pPr>
            <a:r>
              <a:rPr lang="en-US" sz="2400" dirty="0" smtClean="0"/>
              <a:t>Results from different neutron reactions should not be combined.</a:t>
            </a:r>
          </a:p>
          <a:p>
            <a:pPr marL="800100" lvl="1" indent="-342900">
              <a:buFont typeface="Arial" panose="020B0604020202020204" pitchFamily="34" charset="0"/>
              <a:buChar char="•"/>
            </a:pPr>
            <a:r>
              <a:rPr lang="en-US" sz="2400" dirty="0" smtClean="0"/>
              <a:t>Gamma-ray intensities should be normalized to obtain </a:t>
            </a:r>
            <a:r>
              <a:rPr lang="en-US" sz="2400" dirty="0" err="1" smtClean="0"/>
              <a:t>P</a:t>
            </a:r>
            <a:r>
              <a:rPr lang="en-US" sz="2400" baseline="-25000" dirty="0" err="1" smtClean="0">
                <a:latin typeface="Symbol" panose="05050102010706020507" pitchFamily="18" charset="2"/>
              </a:rPr>
              <a:t>g</a:t>
            </a:r>
            <a:r>
              <a:rPr lang="en-US" sz="2400" dirty="0" smtClean="0"/>
              <a:t> values.</a:t>
            </a:r>
          </a:p>
          <a:p>
            <a:pPr marL="800100" lvl="1" indent="-342900">
              <a:buFont typeface="Arial" panose="020B0604020202020204" pitchFamily="34" charset="0"/>
              <a:buChar char="•"/>
            </a:pPr>
            <a:r>
              <a:rPr lang="en-US" sz="2400" dirty="0" smtClean="0"/>
              <a:t>Cross section normalizations should be given when available.</a:t>
            </a:r>
          </a:p>
          <a:p>
            <a:pPr marL="800100" lvl="1" indent="-342900">
              <a:buFont typeface="Arial" panose="020B0604020202020204" pitchFamily="34" charset="0"/>
              <a:buChar char="•"/>
            </a:pPr>
            <a:r>
              <a:rPr lang="en-US" sz="2400" dirty="0" smtClean="0"/>
              <a:t>Reduced photon strengths should be calculated.</a:t>
            </a:r>
            <a:endParaRPr lang="en-US" sz="2400" dirty="0"/>
          </a:p>
        </p:txBody>
      </p:sp>
    </p:spTree>
    <p:extLst>
      <p:ext uri="{BB962C8B-B14F-4D97-AF65-F5344CB8AC3E}">
        <p14:creationId xmlns:p14="http://schemas.microsoft.com/office/powerpoint/2010/main" val="2096519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86"/>
            <a:ext cx="8229600" cy="827314"/>
          </a:xfrm>
        </p:spPr>
        <p:txBody>
          <a:bodyPr/>
          <a:lstStyle/>
          <a:p>
            <a:r>
              <a:rPr lang="en-US" b="1" dirty="0" smtClean="0">
                <a:solidFill>
                  <a:schemeClr val="tx2"/>
                </a:solidFill>
                <a:effectLst>
                  <a:outerShdw blurRad="38100" dist="38100" dir="2700000" algn="tl">
                    <a:srgbClr val="000000">
                      <a:alpha val="43137"/>
                    </a:srgbClr>
                  </a:outerShdw>
                </a:effectLst>
              </a:rPr>
              <a:t>Thermal (</a:t>
            </a:r>
            <a:r>
              <a:rPr lang="en-US" b="1" dirty="0" err="1" smtClean="0">
                <a:solidFill>
                  <a:schemeClr val="tx2"/>
                </a:solidFill>
                <a:effectLst>
                  <a:outerShdw blurRad="38100" dist="38100" dir="2700000" algn="tl">
                    <a:srgbClr val="000000">
                      <a:alpha val="43137"/>
                    </a:srgbClr>
                  </a:outerShdw>
                </a:effectLst>
              </a:rPr>
              <a:t>n,</a:t>
            </a:r>
            <a:r>
              <a:rPr lang="en-US" b="1" dirty="0" err="1" smtClean="0">
                <a:solidFill>
                  <a:schemeClr val="tx2"/>
                </a:solidFill>
                <a:effectLst>
                  <a:outerShdw blurRad="38100" dist="38100" dir="2700000" algn="tl">
                    <a:srgbClr val="000000">
                      <a:alpha val="43137"/>
                    </a:srgbClr>
                  </a:outerShdw>
                </a:effectLst>
                <a:latin typeface="Symbol" panose="05050102010706020507" pitchFamily="18" charset="2"/>
              </a:rPr>
              <a:t>g</a:t>
            </a:r>
            <a:r>
              <a:rPr lang="en-US" b="1" dirty="0" smtClean="0">
                <a:solidFill>
                  <a:schemeClr val="tx2"/>
                </a:solidFill>
                <a:effectLst>
                  <a:outerShdw blurRad="38100" dist="38100" dir="2700000" algn="tl">
                    <a:srgbClr val="000000">
                      <a:alpha val="43137"/>
                    </a:srgbClr>
                  </a:outerShdw>
                </a:effectLst>
              </a:rPr>
              <a:t>) Data</a:t>
            </a:r>
            <a:endParaRPr lang="en-US" b="1" dirty="0">
              <a:solidFill>
                <a:schemeClr val="tx2"/>
              </a:solidFill>
              <a:effectLst>
                <a:outerShdw blurRad="38100" dist="38100" dir="2700000" algn="tl">
                  <a:srgbClr val="000000">
                    <a:alpha val="43137"/>
                  </a:srgbClr>
                </a:outerShdw>
              </a:effectLst>
            </a:endParaRPr>
          </a:p>
        </p:txBody>
      </p:sp>
      <p:sp>
        <p:nvSpPr>
          <p:cNvPr id="3" name="TextBox 2"/>
          <p:cNvSpPr txBox="1"/>
          <p:nvPr/>
        </p:nvSpPr>
        <p:spPr>
          <a:xfrm>
            <a:off x="685800" y="914400"/>
            <a:ext cx="7772400" cy="5509200"/>
          </a:xfrm>
          <a:prstGeom prst="rect">
            <a:avLst/>
          </a:prstGeom>
          <a:noFill/>
        </p:spPr>
        <p:txBody>
          <a:bodyPr wrap="square" lIns="0" tIns="0" rIns="0" bIns="0" rtlCol="0">
            <a:spAutoFit/>
          </a:bodyPr>
          <a:lstStyle/>
          <a:p>
            <a:pPr marL="342900" indent="-342900">
              <a:buFont typeface="Arial" panose="020B0604020202020204" pitchFamily="34" charset="0"/>
              <a:buChar char="•"/>
            </a:pPr>
            <a:r>
              <a:rPr lang="en-US" sz="2000" dirty="0" smtClean="0"/>
              <a:t>A single dataset containing primary and secondary </a:t>
            </a:r>
            <a:r>
              <a:rPr lang="en-US" sz="2000" dirty="0" smtClean="0">
                <a:latin typeface="Symbol" panose="05050102010706020507" pitchFamily="18" charset="2"/>
              </a:rPr>
              <a:t>g</a:t>
            </a:r>
            <a:r>
              <a:rPr lang="en-US" sz="2000" dirty="0" smtClean="0"/>
              <a:t>-rays on the same intensity scale should be constructed.</a:t>
            </a:r>
          </a:p>
          <a:p>
            <a:pPr marL="342900" indent="-342900">
              <a:buFont typeface="Arial" panose="020B0604020202020204" pitchFamily="34" charset="0"/>
              <a:buChar char="•"/>
            </a:pPr>
            <a:r>
              <a:rPr lang="en-US" sz="2000" dirty="0" smtClean="0"/>
              <a:t>Intensities should be normalized to give both </a:t>
            </a:r>
            <a:r>
              <a:rPr lang="en-US" sz="2000" dirty="0" err="1" smtClean="0"/>
              <a:t>P</a:t>
            </a:r>
            <a:r>
              <a:rPr lang="en-US" sz="2000" baseline="-25000" dirty="0" err="1" smtClean="0">
                <a:latin typeface="Symbol" panose="05050102010706020507" pitchFamily="18" charset="2"/>
              </a:rPr>
              <a:t>g</a:t>
            </a:r>
            <a:r>
              <a:rPr lang="en-US" sz="2000" dirty="0" smtClean="0"/>
              <a:t> and </a:t>
            </a:r>
            <a:r>
              <a:rPr lang="en-US" sz="2000" dirty="0" err="1" smtClean="0">
                <a:latin typeface="Symbol" panose="05050102010706020507" pitchFamily="18" charset="2"/>
              </a:rPr>
              <a:t>s</a:t>
            </a:r>
            <a:r>
              <a:rPr lang="en-US" sz="2000" baseline="-25000" dirty="0" err="1" smtClean="0">
                <a:latin typeface="Symbol" panose="05050102010706020507" pitchFamily="18" charset="2"/>
              </a:rPr>
              <a:t>g</a:t>
            </a:r>
            <a:r>
              <a:rPr lang="en-US" sz="2000" dirty="0" smtClean="0"/>
              <a:t> using the following primary references</a:t>
            </a:r>
          </a:p>
          <a:p>
            <a:pPr marL="914400" lvl="1" indent="-457200">
              <a:buFont typeface="+mj-lt"/>
              <a:buAutoNum type="arabicPeriod"/>
            </a:pPr>
            <a:r>
              <a:rPr lang="pt-BR" sz="2000" dirty="0"/>
              <a:t>Zs. </a:t>
            </a:r>
            <a:r>
              <a:rPr lang="pt-BR" sz="2000" dirty="0" smtClean="0"/>
              <a:t>Revay </a:t>
            </a:r>
            <a:r>
              <a:rPr lang="pt-BR" sz="2000" dirty="0"/>
              <a:t>and G. L. </a:t>
            </a:r>
            <a:r>
              <a:rPr lang="pt-BR" sz="2000" dirty="0" smtClean="0"/>
              <a:t>Molnar, </a:t>
            </a:r>
            <a:r>
              <a:rPr lang="en-US" sz="2000" i="1" dirty="0" err="1"/>
              <a:t>Standardisation</a:t>
            </a:r>
            <a:r>
              <a:rPr lang="en-US" sz="2000" i="1" dirty="0"/>
              <a:t> of the prompt gamma activation analysis </a:t>
            </a:r>
            <a:r>
              <a:rPr lang="en-US" sz="2000" i="1" dirty="0" smtClean="0"/>
              <a:t>method, </a:t>
            </a:r>
            <a:r>
              <a:rPr lang="pt-BR" sz="2000" dirty="0"/>
              <a:t>Radiochim. Acta </a:t>
            </a:r>
            <a:r>
              <a:rPr lang="pt-BR" sz="2000" b="1" dirty="0"/>
              <a:t>91</a:t>
            </a:r>
            <a:r>
              <a:rPr lang="pt-BR" sz="2000" dirty="0"/>
              <a:t>, 361–369 (2003</a:t>
            </a:r>
            <a:r>
              <a:rPr lang="pt-BR" sz="2000" dirty="0" smtClean="0"/>
              <a:t>).</a:t>
            </a:r>
          </a:p>
          <a:p>
            <a:pPr marL="914400" lvl="1" indent="-457200">
              <a:buFont typeface="+mj-lt"/>
              <a:buAutoNum type="arabicPeriod"/>
            </a:pPr>
            <a:r>
              <a:rPr lang="en-US" sz="2000" i="1" dirty="0" smtClean="0"/>
              <a:t>Database of Prompt Gamma Rays from Slow Neutron Capture for Elemental Analysis</a:t>
            </a:r>
            <a:r>
              <a:rPr lang="en-US" sz="2000" dirty="0" smtClean="0"/>
              <a:t>, STI/PUB/1263,ISBN 92–0–101306–X, International Atomic </a:t>
            </a:r>
            <a:r>
              <a:rPr lang="en-US" sz="2000" dirty="0" err="1" smtClean="0"/>
              <a:t>Eneregy</a:t>
            </a:r>
            <a:r>
              <a:rPr lang="en-US" sz="2000" dirty="0" smtClean="0"/>
              <a:t> Agency, Vienna, 2007</a:t>
            </a:r>
            <a:r>
              <a:rPr lang="en-US" dirty="0" smtClean="0"/>
              <a:t>,                                         </a:t>
            </a:r>
            <a:r>
              <a:rPr lang="en-US" dirty="0" smtClean="0">
                <a:hlinkClick r:id="rId2"/>
              </a:rPr>
              <a:t>http://www-pub.iaea.org/MTCD/publications/PDF/Pub1263_web.pdf</a:t>
            </a:r>
            <a:r>
              <a:rPr lang="en-US" dirty="0" smtClean="0"/>
              <a:t>.</a:t>
            </a:r>
          </a:p>
          <a:p>
            <a:pPr marL="914400" lvl="1" indent="-457200">
              <a:buFont typeface="+mj-lt"/>
              <a:buAutoNum type="arabicPeriod"/>
            </a:pPr>
            <a:r>
              <a:rPr lang="en-US" sz="2000" dirty="0" err="1" smtClean="0"/>
              <a:t>Zs</a:t>
            </a:r>
            <a:r>
              <a:rPr lang="en-US" sz="2000" dirty="0" smtClean="0"/>
              <a:t>. </a:t>
            </a:r>
            <a:r>
              <a:rPr lang="en-US" sz="2000" dirty="0" err="1" smtClean="0"/>
              <a:t>Revay</a:t>
            </a:r>
            <a:r>
              <a:rPr lang="en-US" sz="2000" dirty="0" smtClean="0"/>
              <a:t> </a:t>
            </a:r>
            <a:r>
              <a:rPr lang="en-US" sz="2000" i="1" dirty="0" smtClean="0"/>
              <a:t>et al</a:t>
            </a:r>
            <a:r>
              <a:rPr lang="en-US" sz="2000" dirty="0" smtClean="0"/>
              <a:t>, </a:t>
            </a:r>
            <a:r>
              <a:rPr lang="en-US" sz="2000" i="1" dirty="0" smtClean="0"/>
              <a:t>Handbook of Prompt Gamma Activation Analysis, </a:t>
            </a:r>
            <a:r>
              <a:rPr lang="en-US" sz="2000" dirty="0" smtClean="0"/>
              <a:t>ed. G.L. Molnar, Kluwer Academic Publishers, </a:t>
            </a:r>
            <a:r>
              <a:rPr lang="en-US" sz="2000" dirty="0" err="1" smtClean="0"/>
              <a:t>Dortrecht</a:t>
            </a:r>
            <a:r>
              <a:rPr lang="en-US" sz="2000" dirty="0" smtClean="0"/>
              <a:t>, 2004.</a:t>
            </a:r>
          </a:p>
          <a:p>
            <a:pPr marL="914400" lvl="1" indent="-457200">
              <a:buFont typeface="+mj-lt"/>
              <a:buAutoNum type="arabicPeriod"/>
            </a:pPr>
            <a:r>
              <a:rPr lang="en-US" sz="2000" dirty="0" smtClean="0"/>
              <a:t>F. </a:t>
            </a:r>
            <a:r>
              <a:rPr lang="en-US" sz="2000" dirty="0"/>
              <a:t>De </a:t>
            </a:r>
            <a:r>
              <a:rPr lang="en-US" sz="2000" dirty="0" smtClean="0"/>
              <a:t>Corte </a:t>
            </a:r>
            <a:r>
              <a:rPr lang="en-US" sz="2000" dirty="0"/>
              <a:t>and </a:t>
            </a:r>
            <a:r>
              <a:rPr lang="en-US" sz="2000" dirty="0" err="1"/>
              <a:t>Andras</a:t>
            </a:r>
            <a:r>
              <a:rPr lang="en-US" sz="2000" dirty="0"/>
              <a:t> </a:t>
            </a:r>
            <a:r>
              <a:rPr lang="en-US" sz="2000" dirty="0" err="1" smtClean="0"/>
              <a:t>Simonits</a:t>
            </a:r>
            <a:r>
              <a:rPr lang="en-US" sz="2000" dirty="0" smtClean="0"/>
              <a:t>, </a:t>
            </a:r>
            <a:r>
              <a:rPr lang="en-US" sz="2000" i="1" dirty="0"/>
              <a:t>Recommended nuclear data for use in the k</a:t>
            </a:r>
            <a:r>
              <a:rPr lang="en-US" sz="2000" i="1" baseline="-25000" dirty="0"/>
              <a:t>0</a:t>
            </a:r>
            <a:r>
              <a:rPr lang="en-US" sz="2000" i="1" dirty="0"/>
              <a:t> </a:t>
            </a:r>
            <a:r>
              <a:rPr lang="en-US" sz="2000" i="1" dirty="0" smtClean="0"/>
              <a:t>standardization of </a:t>
            </a:r>
            <a:r>
              <a:rPr lang="en-US" sz="2000" i="1" dirty="0"/>
              <a:t>neutron activation </a:t>
            </a:r>
            <a:r>
              <a:rPr lang="en-US" sz="2000" i="1" dirty="0" smtClean="0"/>
              <a:t>analysis</a:t>
            </a:r>
            <a:r>
              <a:rPr lang="en-US" sz="2000" dirty="0" smtClean="0"/>
              <a:t>, At. </a:t>
            </a:r>
            <a:r>
              <a:rPr lang="en-US" sz="2000" dirty="0"/>
              <a:t>Data </a:t>
            </a:r>
            <a:r>
              <a:rPr lang="en-US" sz="2000" dirty="0" err="1" smtClean="0"/>
              <a:t>Nucl</a:t>
            </a:r>
            <a:r>
              <a:rPr lang="en-US" sz="2000" dirty="0" smtClean="0"/>
              <a:t>. </a:t>
            </a:r>
            <a:r>
              <a:rPr lang="en-US" sz="2000" dirty="0"/>
              <a:t>Data Tables </a:t>
            </a:r>
            <a:r>
              <a:rPr lang="en-US" sz="2000" b="1" dirty="0" smtClean="0"/>
              <a:t>85,</a:t>
            </a:r>
            <a:r>
              <a:rPr lang="en-US" sz="2000" dirty="0" smtClean="0"/>
              <a:t> 47–67 (2003) .</a:t>
            </a:r>
          </a:p>
          <a:p>
            <a:pPr marL="914400" lvl="1" indent="-457200">
              <a:buFont typeface="+mj-lt"/>
              <a:buAutoNum type="arabicPeriod"/>
            </a:pPr>
            <a:r>
              <a:rPr lang="en-US" sz="2000" dirty="0" smtClean="0"/>
              <a:t>S.F. </a:t>
            </a:r>
            <a:r>
              <a:rPr lang="en-US" sz="2000" dirty="0" err="1" smtClean="0"/>
              <a:t>Mughabghab</a:t>
            </a:r>
            <a:r>
              <a:rPr lang="en-US" sz="2000" dirty="0" smtClean="0"/>
              <a:t>, </a:t>
            </a:r>
            <a:r>
              <a:rPr lang="en-US" sz="2000" i="1" dirty="0" smtClean="0"/>
              <a:t>Atlas of Neutron Resonances</a:t>
            </a:r>
            <a:r>
              <a:rPr lang="en-US" sz="2000" dirty="0" smtClean="0"/>
              <a:t>, Elsevier, 2006.</a:t>
            </a:r>
            <a:endParaRPr lang="en-US" sz="2000" dirty="0"/>
          </a:p>
          <a:p>
            <a:pPr algn="ctr"/>
            <a:r>
              <a:rPr lang="en-US" sz="2000" dirty="0" err="1" smtClean="0"/>
              <a:t>P</a:t>
            </a:r>
            <a:r>
              <a:rPr lang="en-US" sz="2000" baseline="-25000" dirty="0" err="1" smtClean="0">
                <a:latin typeface="Symbol" panose="05050102010706020507" pitchFamily="18" charset="2"/>
              </a:rPr>
              <a:t>g</a:t>
            </a:r>
            <a:r>
              <a:rPr lang="en-US" sz="2000" dirty="0" smtClean="0"/>
              <a:t>=</a:t>
            </a:r>
            <a:r>
              <a:rPr lang="en-US" sz="2000" dirty="0" err="1" smtClean="0">
                <a:latin typeface="Symbol" panose="05050102010706020507" pitchFamily="18" charset="2"/>
              </a:rPr>
              <a:t>s</a:t>
            </a:r>
            <a:r>
              <a:rPr lang="en-US" sz="2000" baseline="-25000" dirty="0" err="1" smtClean="0">
                <a:latin typeface="Symbol" panose="05050102010706020507" pitchFamily="18" charset="2"/>
              </a:rPr>
              <a:t>g</a:t>
            </a:r>
            <a:r>
              <a:rPr lang="en-US" sz="2000" dirty="0" smtClean="0">
                <a:latin typeface="Symbol" panose="05050102010706020507" pitchFamily="18" charset="2"/>
              </a:rPr>
              <a:t>/s</a:t>
            </a:r>
            <a:r>
              <a:rPr lang="en-US" sz="2000" baseline="-25000" dirty="0" smtClean="0">
                <a:latin typeface="Symbol" panose="05050102010706020507" pitchFamily="18" charset="2"/>
              </a:rPr>
              <a:t>0</a:t>
            </a:r>
          </a:p>
          <a:p>
            <a:pPr lvl="2"/>
            <a:r>
              <a:rPr lang="en-US" sz="2000" dirty="0" err="1" smtClean="0">
                <a:latin typeface="Symbol" panose="05050102010706020507" pitchFamily="18" charset="2"/>
              </a:rPr>
              <a:t>s</a:t>
            </a:r>
            <a:r>
              <a:rPr lang="en-US" sz="2000" baseline="-25000" dirty="0" err="1" smtClean="0">
                <a:latin typeface="Symbol" panose="05050102010706020507" pitchFamily="18" charset="2"/>
              </a:rPr>
              <a:t>g</a:t>
            </a:r>
            <a:r>
              <a:rPr lang="en-US" sz="2000" dirty="0" smtClean="0"/>
              <a:t> from references 1-4, </a:t>
            </a:r>
            <a:r>
              <a:rPr lang="en-US" sz="2000" dirty="0" smtClean="0">
                <a:latin typeface="Symbol" panose="05050102010706020507" pitchFamily="18" charset="2"/>
              </a:rPr>
              <a:t>s</a:t>
            </a:r>
            <a:r>
              <a:rPr lang="en-US" sz="2000" baseline="-25000" dirty="0" smtClean="0">
                <a:latin typeface="Symbol" panose="05050102010706020507" pitchFamily="18" charset="2"/>
              </a:rPr>
              <a:t>0</a:t>
            </a:r>
            <a:r>
              <a:rPr lang="en-US" sz="2000" dirty="0" smtClean="0"/>
              <a:t> from reference 5 or evaluation.</a:t>
            </a:r>
            <a:endParaRPr lang="en-US" sz="2000" dirty="0">
              <a:latin typeface="Symbol" panose="05050102010706020507" pitchFamily="18" charset="2"/>
            </a:endParaRPr>
          </a:p>
        </p:txBody>
      </p:sp>
    </p:spTree>
    <p:extLst>
      <p:ext uri="{BB962C8B-B14F-4D97-AF65-F5344CB8AC3E}">
        <p14:creationId xmlns:p14="http://schemas.microsoft.com/office/powerpoint/2010/main" val="42510915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886"/>
            <a:ext cx="8229600" cy="1001486"/>
          </a:xfrm>
        </p:spPr>
        <p:txBody>
          <a:bodyPr/>
          <a:lstStyle/>
          <a:p>
            <a:r>
              <a:rPr lang="en-US" b="1" dirty="0" smtClean="0">
                <a:solidFill>
                  <a:schemeClr val="tx2"/>
                </a:solidFill>
                <a:effectLst>
                  <a:outerShdw blurRad="38100" dist="38100" dir="2700000" algn="tl">
                    <a:srgbClr val="000000">
                      <a:alpha val="43137"/>
                    </a:srgbClr>
                  </a:outerShdw>
                </a:effectLst>
              </a:rPr>
              <a:t>Thermal (</a:t>
            </a:r>
            <a:r>
              <a:rPr lang="en-US" b="1" dirty="0" err="1" smtClean="0">
                <a:solidFill>
                  <a:schemeClr val="tx2"/>
                </a:solidFill>
                <a:effectLst>
                  <a:outerShdw blurRad="38100" dist="38100" dir="2700000" algn="tl">
                    <a:srgbClr val="000000">
                      <a:alpha val="43137"/>
                    </a:srgbClr>
                  </a:outerShdw>
                </a:effectLst>
              </a:rPr>
              <a:t>n,</a:t>
            </a:r>
            <a:r>
              <a:rPr lang="en-US" b="1" dirty="0" err="1" smtClean="0">
                <a:solidFill>
                  <a:schemeClr val="tx2"/>
                </a:solidFill>
                <a:effectLst>
                  <a:outerShdw blurRad="38100" dist="38100" dir="2700000" algn="tl">
                    <a:srgbClr val="000000">
                      <a:alpha val="43137"/>
                    </a:srgbClr>
                  </a:outerShdw>
                </a:effectLst>
                <a:latin typeface="Symbol" panose="05050102010706020507" pitchFamily="18" charset="2"/>
              </a:rPr>
              <a:t>g</a:t>
            </a:r>
            <a:r>
              <a:rPr lang="en-US" b="1" dirty="0" smtClean="0">
                <a:solidFill>
                  <a:schemeClr val="tx2"/>
                </a:solidFill>
                <a:effectLst>
                  <a:outerShdw blurRad="38100" dist="38100" dir="2700000" algn="tl">
                    <a:srgbClr val="000000">
                      <a:alpha val="43137"/>
                    </a:srgbClr>
                  </a:outerShdw>
                </a:effectLst>
              </a:rPr>
              <a:t>) Data</a:t>
            </a:r>
            <a:endParaRPr lang="en-US" dirty="0"/>
          </a:p>
        </p:txBody>
      </p:sp>
      <p:sp>
        <p:nvSpPr>
          <p:cNvPr id="3" name="TextBox 2"/>
          <p:cNvSpPr txBox="1"/>
          <p:nvPr/>
        </p:nvSpPr>
        <p:spPr>
          <a:xfrm>
            <a:off x="685800" y="990600"/>
            <a:ext cx="8077200" cy="3513782"/>
          </a:xfrm>
          <a:prstGeom prst="rect">
            <a:avLst/>
          </a:prstGeom>
          <a:noFill/>
        </p:spPr>
        <p:txBody>
          <a:bodyPr wrap="square" lIns="0" tIns="0" rIns="0" bIns="0" rtlCol="0">
            <a:spAutoFit/>
          </a:bodyPr>
          <a:lstStyle/>
          <a:p>
            <a:pPr marL="342900" indent="-342900">
              <a:buFont typeface="Arial" panose="020B0604020202020204" pitchFamily="34" charset="0"/>
              <a:buChar char="•"/>
            </a:pPr>
            <a:r>
              <a:rPr lang="en-US" sz="2000" dirty="0" smtClean="0"/>
              <a:t>A summary of previous </a:t>
            </a:r>
            <a:r>
              <a:rPr lang="en-US" sz="2000" dirty="0" smtClean="0">
                <a:latin typeface="Symbol" panose="05050102010706020507" pitchFamily="18" charset="2"/>
              </a:rPr>
              <a:t>s</a:t>
            </a:r>
            <a:r>
              <a:rPr lang="en-US" sz="2000" baseline="-25000" dirty="0" smtClean="0">
                <a:latin typeface="Symbol" panose="05050102010706020507" pitchFamily="18" charset="2"/>
              </a:rPr>
              <a:t>0</a:t>
            </a:r>
            <a:r>
              <a:rPr lang="en-US" sz="2000" dirty="0" smtClean="0"/>
              <a:t> measurements, </a:t>
            </a:r>
            <a:r>
              <a:rPr lang="en-US" sz="2000" dirty="0"/>
              <a:t>compiled from EXFOR and </a:t>
            </a:r>
            <a:r>
              <a:rPr lang="en-US" sz="2000" dirty="0" smtClean="0"/>
              <a:t>NSR, should be given in the comments.</a:t>
            </a:r>
          </a:p>
          <a:p>
            <a:pPr marL="342900" indent="-342900">
              <a:buFont typeface="Arial" panose="020B0604020202020204" pitchFamily="34" charset="0"/>
              <a:buChar char="•"/>
            </a:pPr>
            <a:r>
              <a:rPr lang="en-US" sz="2000" dirty="0" err="1" smtClean="0"/>
              <a:t>Mughabghab’s</a:t>
            </a:r>
            <a:r>
              <a:rPr lang="en-US" sz="2000" dirty="0" smtClean="0"/>
              <a:t> recommended </a:t>
            </a:r>
            <a:r>
              <a:rPr lang="en-US" sz="2000" dirty="0" smtClean="0">
                <a:latin typeface="Symbol" panose="05050102010706020507" pitchFamily="18" charset="2"/>
              </a:rPr>
              <a:t>s</a:t>
            </a:r>
            <a:r>
              <a:rPr lang="en-US" sz="2000" baseline="-25000" dirty="0" smtClean="0">
                <a:latin typeface="Symbol" panose="05050102010706020507" pitchFamily="18" charset="2"/>
              </a:rPr>
              <a:t>0</a:t>
            </a:r>
            <a:r>
              <a:rPr lang="en-US" sz="2000" dirty="0" smtClean="0"/>
              <a:t> value should be given in the comments.</a:t>
            </a:r>
          </a:p>
          <a:p>
            <a:pPr marL="342900" indent="-342900">
              <a:buFont typeface="Arial" panose="020B0604020202020204" pitchFamily="34" charset="0"/>
              <a:buChar char="•"/>
            </a:pPr>
            <a:r>
              <a:rPr lang="en-US" sz="2000" dirty="0" smtClean="0"/>
              <a:t>S</a:t>
            </a:r>
            <a:r>
              <a:rPr lang="en-US" sz="2000" baseline="-25000" dirty="0" smtClean="0"/>
              <a:t>n</a:t>
            </a:r>
            <a:r>
              <a:rPr lang="en-US" sz="2000" dirty="0" smtClean="0"/>
              <a:t> should be calculated by a least-squares fit of primary </a:t>
            </a:r>
            <a:r>
              <a:rPr lang="en-US" sz="2000" dirty="0" smtClean="0">
                <a:latin typeface="Symbol" panose="05050102010706020507" pitchFamily="18" charset="2"/>
              </a:rPr>
              <a:t>g</a:t>
            </a:r>
            <a:r>
              <a:rPr lang="en-US" sz="2000" dirty="0" smtClean="0"/>
              <a:t>-rays to the level scheme and compared with the AME value.</a:t>
            </a:r>
          </a:p>
          <a:p>
            <a:pPr marL="342900" indent="-342900">
              <a:buFont typeface="Arial" panose="020B0604020202020204" pitchFamily="34" charset="0"/>
              <a:buChar char="•"/>
            </a:pPr>
            <a:r>
              <a:rPr lang="en-US" sz="2000" dirty="0" smtClean="0"/>
              <a:t>Expected mulipolarities, based on </a:t>
            </a:r>
            <a:r>
              <a:rPr lang="en-US" sz="2000" dirty="0" err="1" smtClean="0"/>
              <a:t>J</a:t>
            </a:r>
            <a:r>
              <a:rPr lang="en-US" sz="2000" baseline="30000" dirty="0" err="1" smtClean="0">
                <a:latin typeface="Symbol" panose="05050102010706020507" pitchFamily="18" charset="2"/>
              </a:rPr>
              <a:t>p</a:t>
            </a:r>
            <a:r>
              <a:rPr lang="en-US" sz="2000" dirty="0" smtClean="0"/>
              <a:t> of final level,  M1, E1, or E2 should be given for primary </a:t>
            </a:r>
            <a:r>
              <a:rPr lang="en-US" sz="2000" dirty="0" smtClean="0">
                <a:latin typeface="Symbol" panose="05050102010706020507" pitchFamily="18" charset="2"/>
              </a:rPr>
              <a:t>g</a:t>
            </a:r>
            <a:r>
              <a:rPr lang="en-US" sz="2000" dirty="0" smtClean="0"/>
              <a:t>-rays.</a:t>
            </a:r>
          </a:p>
          <a:p>
            <a:pPr marL="342900" indent="-342900">
              <a:buFont typeface="Arial" panose="020B0604020202020204" pitchFamily="34" charset="0"/>
              <a:buChar char="•"/>
            </a:pPr>
            <a:r>
              <a:rPr lang="en-US" sz="2000" dirty="0" smtClean="0"/>
              <a:t>The effective spin and parity of the capture state should be given in the </a:t>
            </a:r>
            <a:r>
              <a:rPr lang="en-US" sz="2000" dirty="0" err="1" smtClean="0"/>
              <a:t>J</a:t>
            </a:r>
            <a:r>
              <a:rPr lang="en-US" sz="2000" baseline="30000" dirty="0" err="1" smtClean="0">
                <a:latin typeface="Symbol" panose="05050102010706020507" pitchFamily="18" charset="2"/>
              </a:rPr>
              <a:t>p</a:t>
            </a:r>
            <a:r>
              <a:rPr lang="en-US" sz="2000" dirty="0" smtClean="0"/>
              <a:t> field based on </a:t>
            </a:r>
            <a:r>
              <a:rPr lang="en-US" sz="2000" dirty="0" err="1" smtClean="0">
                <a:latin typeface="Symbol" panose="05050102010706020507" pitchFamily="18" charset="2"/>
              </a:rPr>
              <a:t>s</a:t>
            </a:r>
            <a:r>
              <a:rPr lang="en-US" sz="2000" baseline="-25000" dirty="0" err="1" smtClean="0">
                <a:latin typeface="Symbol" panose="05050102010706020507" pitchFamily="18" charset="2"/>
              </a:rPr>
              <a:t>g</a:t>
            </a:r>
            <a:r>
              <a:rPr lang="en-US" sz="2000" dirty="0" smtClean="0"/>
              <a:t>(±) from </a:t>
            </a:r>
            <a:r>
              <a:rPr lang="en-US" sz="2000" dirty="0" err="1" smtClean="0"/>
              <a:t>Mughabghab’s</a:t>
            </a:r>
            <a:r>
              <a:rPr lang="en-US" sz="2000" dirty="0" smtClean="0"/>
              <a:t> Atlas.  There should be a comment discussing the relative spin and parity contributions.</a:t>
            </a:r>
          </a:p>
          <a:p>
            <a:pPr>
              <a:spcBef>
                <a:spcPts val="1000"/>
              </a:spcBef>
            </a:pPr>
            <a:r>
              <a:rPr lang="en-US" sz="2000" dirty="0"/>
              <a:t>	</a:t>
            </a:r>
            <a:r>
              <a:rPr lang="en-US" sz="2000" baseline="30000" dirty="0" smtClean="0"/>
              <a:t>156</a:t>
            </a:r>
            <a:r>
              <a:rPr lang="en-US" sz="2000" dirty="0" smtClean="0"/>
              <a:t>Gd example</a:t>
            </a:r>
            <a:endParaRPr lang="en-US" sz="2000" dirty="0"/>
          </a:p>
        </p:txBody>
      </p:sp>
      <p:sp>
        <p:nvSpPr>
          <p:cNvPr id="5" name="TextBox 4"/>
          <p:cNvSpPr txBox="1"/>
          <p:nvPr/>
        </p:nvSpPr>
        <p:spPr>
          <a:xfrm>
            <a:off x="800779" y="5308300"/>
            <a:ext cx="8153400" cy="553998"/>
          </a:xfrm>
          <a:prstGeom prst="rect">
            <a:avLst/>
          </a:prstGeom>
          <a:noFill/>
        </p:spPr>
        <p:txBody>
          <a:bodyPr wrap="square" lIns="0" tIns="0" rIns="0" bIns="0" rtlCol="0">
            <a:spAutoFit/>
          </a:bodyPr>
          <a:lstStyle/>
          <a:p>
            <a:r>
              <a:rPr lang="en-US" b="1" dirty="0" smtClean="0">
                <a:latin typeface="Courier New" panose="02070309020205020404" pitchFamily="49" charset="0"/>
                <a:cs typeface="Courier New" panose="02070309020205020404" pitchFamily="49" charset="0"/>
              </a:rPr>
              <a:t>156GD  L 8536.20    5 2-                0.110 eV 3          </a:t>
            </a:r>
          </a:p>
          <a:p>
            <a:r>
              <a:rPr lang="en-US" b="1" dirty="0" smtClean="0">
                <a:latin typeface="Courier New" panose="02070309020205020404" pitchFamily="49" charset="0"/>
                <a:cs typeface="Courier New" panose="02070309020205020404" pitchFamily="49" charset="0"/>
              </a:rPr>
              <a:t>156GD </a:t>
            </a:r>
            <a:r>
              <a:rPr lang="en-US" b="1" dirty="0" err="1" smtClean="0">
                <a:latin typeface="Courier New" panose="02070309020205020404" pitchFamily="49" charset="0"/>
                <a:cs typeface="Courier New" panose="02070309020205020404" pitchFamily="49" charset="0"/>
              </a:rPr>
              <a:t>cL</a:t>
            </a:r>
            <a:r>
              <a:rPr lang="en-US" b="1" dirty="0" smtClean="0">
                <a:latin typeface="Courier New" panose="02070309020205020404" pitchFamily="49" charset="0"/>
                <a:cs typeface="Courier New" panose="02070309020205020404" pitchFamily="49" charset="0"/>
              </a:rPr>
              <a:t> J$|s{-|g}(2-)=60874 b, |s{-|g}(1-)=14 b (2006MUZX)</a:t>
            </a:r>
          </a:p>
        </p:txBody>
      </p:sp>
      <p:grpSp>
        <p:nvGrpSpPr>
          <p:cNvPr id="9" name="Group 8"/>
          <p:cNvGrpSpPr/>
          <p:nvPr/>
        </p:nvGrpSpPr>
        <p:grpSpPr>
          <a:xfrm>
            <a:off x="2242457" y="4530915"/>
            <a:ext cx="6694714" cy="771525"/>
            <a:chOff x="1981200" y="4114800"/>
            <a:chExt cx="6694714" cy="771525"/>
          </a:xfrm>
        </p:grpSpPr>
        <p:grpSp>
          <p:nvGrpSpPr>
            <p:cNvPr id="6" name="Group 5"/>
            <p:cNvGrpSpPr/>
            <p:nvPr/>
          </p:nvGrpSpPr>
          <p:grpSpPr>
            <a:xfrm>
              <a:off x="1981200" y="4114800"/>
              <a:ext cx="4152900" cy="771525"/>
              <a:chOff x="1981200" y="4114800"/>
              <a:chExt cx="4152900" cy="771525"/>
            </a:xfrm>
          </p:grpSpPr>
          <p:pic>
            <p:nvPicPr>
              <p:cNvPr id="2054" name="Picture 6"/>
              <p:cNvPicPr>
                <a:picLocks noChangeAspect="1" noChangeArrowheads="1"/>
              </p:cNvPicPr>
              <p:nvPr/>
            </p:nvPicPr>
            <p:blipFill>
              <a:blip r:embed="rId2">
                <a:biLevel thresh="75000"/>
                <a:extLst>
                  <a:ext uri="{BEBA8EAE-BF5A-486C-A8C5-ECC9F3942E4B}">
                    <a14:imgProps xmlns:a14="http://schemas.microsoft.com/office/drawing/2010/main">
                      <a14:imgLayer r:embed="rId3">
                        <a14:imgEffect>
                          <a14:brightnessContrast contrast="-33000"/>
                        </a14:imgEffect>
                      </a14:imgLayer>
                    </a14:imgProps>
                  </a:ext>
                  <a:ext uri="{28A0092B-C50C-407E-A947-70E740481C1C}">
                    <a14:useLocalDpi xmlns:a14="http://schemas.microsoft.com/office/drawing/2010/main" val="0"/>
                  </a:ext>
                </a:extLst>
              </a:blip>
              <a:srcRect/>
              <a:stretch>
                <a:fillRect/>
              </a:stretch>
            </p:blipFill>
            <p:spPr bwMode="auto">
              <a:xfrm>
                <a:off x="1981200" y="4114800"/>
                <a:ext cx="2276475" cy="771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p:cNvPicPr>
                <a:picLocks noChangeAspect="1" noChangeArrowheads="1"/>
              </p:cNvPicPr>
              <p:nvPr/>
            </p:nvPicPr>
            <p:blipFill>
              <a:blip r:embed="rId4">
                <a:biLevel thresh="75000"/>
                <a:extLst>
                  <a:ext uri="{BEBA8EAE-BF5A-486C-A8C5-ECC9F3942E4B}">
                    <a14:imgProps xmlns:a14="http://schemas.microsoft.com/office/drawing/2010/main">
                      <a14:imgLayer r:embed="rId5">
                        <a14:imgEffect>
                          <a14:brightnessContrast contrast="-33000"/>
                        </a14:imgEffect>
                      </a14:imgLayer>
                    </a14:imgProps>
                  </a:ext>
                  <a:ext uri="{28A0092B-C50C-407E-A947-70E740481C1C}">
                    <a14:useLocalDpi xmlns:a14="http://schemas.microsoft.com/office/drawing/2010/main" val="0"/>
                  </a:ext>
                </a:extLst>
              </a:blip>
              <a:srcRect/>
              <a:stretch>
                <a:fillRect/>
              </a:stretch>
            </p:blipFill>
            <p:spPr bwMode="auto">
              <a:xfrm>
                <a:off x="4419600" y="4412116"/>
                <a:ext cx="17145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7" name="Right Brace 6"/>
            <p:cNvSpPr/>
            <p:nvPr/>
          </p:nvSpPr>
          <p:spPr>
            <a:xfrm>
              <a:off x="6134100" y="4193629"/>
              <a:ext cx="190500" cy="675687"/>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6313714" y="4315896"/>
              <a:ext cx="2362200" cy="369332"/>
            </a:xfrm>
            <a:prstGeom prst="rect">
              <a:avLst/>
            </a:prstGeom>
            <a:noFill/>
          </p:spPr>
          <p:txBody>
            <a:bodyPr wrap="square" rtlCol="0">
              <a:spAutoFit/>
            </a:bodyPr>
            <a:lstStyle/>
            <a:p>
              <a:r>
                <a:rPr lang="en-US" dirty="0" err="1" smtClean="0"/>
                <a:t>Mughabghab</a:t>
              </a:r>
              <a:r>
                <a:rPr lang="en-US" dirty="0" smtClean="0"/>
                <a:t> Atlas</a:t>
              </a:r>
              <a:endParaRPr lang="en-US" dirty="0"/>
            </a:p>
          </p:txBody>
        </p:sp>
      </p:grpSp>
      <p:pic>
        <p:nvPicPr>
          <p:cNvPr id="1026" name="Picture 2"/>
          <p:cNvPicPr>
            <a:picLocks noChangeAspect="1" noChangeArrowheads="1"/>
          </p:cNvPicPr>
          <p:nvPr/>
        </p:nvPicPr>
        <p:blipFill>
          <a:blip r:embed="rId6">
            <a:extLst>
              <a:ext uri="{BEBA8EAE-BF5A-486C-A8C5-ECC9F3942E4B}">
                <a14:imgProps xmlns:a14="http://schemas.microsoft.com/office/drawing/2010/main">
                  <a14:imgLayer r:embed="rId7">
                    <a14:imgEffect>
                      <a14:brightnessContrast bright="-2000"/>
                    </a14:imgEffect>
                  </a14:imgLayer>
                </a14:imgProps>
              </a:ext>
              <a:ext uri="{28A0092B-C50C-407E-A947-70E740481C1C}">
                <a14:useLocalDpi xmlns:a14="http://schemas.microsoft.com/office/drawing/2010/main" val="0"/>
              </a:ext>
            </a:extLst>
          </a:blip>
          <a:srcRect/>
          <a:stretch>
            <a:fillRect/>
          </a:stretch>
        </p:blipFill>
        <p:spPr bwMode="auto">
          <a:xfrm>
            <a:off x="277245" y="6121579"/>
            <a:ext cx="8541544" cy="1943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08444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Rectangle 4"/>
              <p:cNvSpPr/>
              <p:nvPr/>
            </p:nvSpPr>
            <p:spPr>
              <a:xfrm>
                <a:off x="1028700" y="2431018"/>
                <a:ext cx="7429500" cy="4179990"/>
              </a:xfrm>
              <a:prstGeom prst="rect">
                <a:avLst/>
              </a:prstGeom>
            </p:spPr>
            <p:txBody>
              <a:bodyPr wrap="square" lIns="0" tIns="0" rIns="0" bIns="0">
                <a:spAutoFit/>
              </a:bodyPr>
              <a:lstStyle/>
              <a:p>
                <a14:m>
                  <m:oMath xmlns:m="http://schemas.openxmlformats.org/officeDocument/2006/math">
                    <m:sSub>
                      <m:sSubPr>
                        <m:ctrlPr>
                          <a:rPr lang="en-US" b="1" i="1" smtClean="0">
                            <a:latin typeface="Cambria Math"/>
                          </a:rPr>
                        </m:ctrlPr>
                      </m:sSubPr>
                      <m:e>
                        <m:r>
                          <a:rPr lang="en-US" b="1" i="1" smtClean="0">
                            <a:latin typeface="Cambria Math"/>
                          </a:rPr>
                          <m:t>𝒇</m:t>
                        </m:r>
                      </m:e>
                      <m:sub>
                        <m:r>
                          <a:rPr lang="en-US" b="1" i="1" smtClean="0">
                            <a:latin typeface="Cambria Math"/>
                          </a:rPr>
                          <m:t>𝑩𝑨</m:t>
                        </m:r>
                      </m:sub>
                    </m:sSub>
                    <m:d>
                      <m:dPr>
                        <m:ctrlPr>
                          <a:rPr lang="en-US" b="1" i="1" smtClean="0">
                            <a:latin typeface="Cambria Math"/>
                          </a:rPr>
                        </m:ctrlPr>
                      </m:dPr>
                      <m:e>
                        <m:sSub>
                          <m:sSubPr>
                            <m:ctrlPr>
                              <a:rPr lang="en-US" b="1" i="1" smtClean="0">
                                <a:latin typeface="Cambria Math"/>
                              </a:rPr>
                            </m:ctrlPr>
                          </m:sSubPr>
                          <m:e>
                            <m:r>
                              <a:rPr lang="en-US" b="1" i="1" smtClean="0">
                                <a:latin typeface="Cambria Math"/>
                              </a:rPr>
                              <m:t>𝑬</m:t>
                            </m:r>
                          </m:e>
                          <m:sub>
                            <m:r>
                              <a:rPr lang="en-US" b="1" i="1" smtClean="0">
                                <a:latin typeface="Cambria Math"/>
                                <a:ea typeface="Cambria Math"/>
                              </a:rPr>
                              <m:t>𝜸</m:t>
                            </m:r>
                          </m:sub>
                        </m:sSub>
                      </m:e>
                    </m:d>
                    <m:r>
                      <a:rPr lang="en-US" b="1" i="1" smtClean="0">
                        <a:latin typeface="Cambria Math"/>
                      </a:rPr>
                      <m:t>=</m:t>
                    </m:r>
                    <m:f>
                      <m:fPr>
                        <m:ctrlPr>
                          <a:rPr lang="en-US" b="1" i="1" smtClean="0">
                            <a:latin typeface="Cambria Math"/>
                          </a:rPr>
                        </m:ctrlPr>
                      </m:fPr>
                      <m:num>
                        <m:sSub>
                          <m:sSubPr>
                            <m:ctrlPr>
                              <a:rPr lang="en-US" b="1" i="1" smtClean="0">
                                <a:latin typeface="Cambria Math"/>
                              </a:rPr>
                            </m:ctrlPr>
                          </m:sSubPr>
                          <m:e>
                            <m:r>
                              <a:rPr lang="en-US" b="1" i="1" smtClean="0">
                                <a:latin typeface="Cambria Math"/>
                              </a:rPr>
                              <m:t>𝑫</m:t>
                            </m:r>
                          </m:e>
                          <m:sub>
                            <m:r>
                              <a:rPr lang="en-US" b="1" i="1" smtClean="0">
                                <a:latin typeface="Cambria Math"/>
                              </a:rPr>
                              <m:t>𝟎</m:t>
                            </m:r>
                          </m:sub>
                        </m:sSub>
                      </m:num>
                      <m:den>
                        <m:r>
                          <a:rPr lang="en-US" b="1" i="1" smtClean="0">
                            <a:latin typeface="Cambria Math"/>
                          </a:rPr>
                          <m:t>𝟑</m:t>
                        </m:r>
                        <m:r>
                          <a:rPr lang="en-US" b="1" i="1" smtClean="0">
                            <a:latin typeface="Cambria Math"/>
                          </a:rPr>
                          <m:t>(</m:t>
                        </m:r>
                        <m:r>
                          <a:rPr lang="en-US" b="1" i="1" smtClean="0">
                            <a:latin typeface="Cambria Math"/>
                            <a:ea typeface="Cambria Math"/>
                          </a:rPr>
                          <m:t>𝝅</m:t>
                        </m:r>
                        <m:r>
                          <a:rPr lang="en-US" b="1" i="1" smtClean="0">
                            <a:latin typeface="Cambria Math"/>
                            <a:ea typeface="Cambria Math"/>
                            <a:sym typeface="MT Extra"/>
                          </a:rPr>
                          <m:t></m:t>
                        </m:r>
                        <m:r>
                          <a:rPr lang="en-US" b="1" i="1" smtClean="0">
                            <a:latin typeface="Cambria Math"/>
                            <a:ea typeface="Cambria Math"/>
                            <a:sym typeface="MT Extra"/>
                          </a:rPr>
                          <m:t>𝒄</m:t>
                        </m:r>
                        <m:sSup>
                          <m:sSupPr>
                            <m:ctrlPr>
                              <a:rPr lang="en-US" b="1" i="1" smtClean="0">
                                <a:latin typeface="Cambria Math"/>
                                <a:ea typeface="Cambria Math"/>
                                <a:sym typeface="MT Extra"/>
                              </a:rPr>
                            </m:ctrlPr>
                          </m:sSupPr>
                          <m:e>
                            <m:r>
                              <a:rPr lang="en-US" b="1" i="1" smtClean="0">
                                <a:latin typeface="Cambria Math"/>
                                <a:ea typeface="Cambria Math"/>
                                <a:sym typeface="MT Extra"/>
                              </a:rPr>
                              <m:t>)</m:t>
                            </m:r>
                          </m:e>
                          <m:sup>
                            <m:r>
                              <a:rPr lang="en-US" b="1" i="1" smtClean="0">
                                <a:latin typeface="Cambria Math"/>
                                <a:ea typeface="Cambria Math"/>
                                <a:sym typeface="MT Extra"/>
                              </a:rPr>
                              <m:t>𝟑</m:t>
                            </m:r>
                          </m:sup>
                        </m:sSup>
                      </m:den>
                    </m:f>
                    <m:nary>
                      <m:naryPr>
                        <m:chr m:val="∑"/>
                        <m:ctrlPr>
                          <a:rPr lang="en-US" b="1" i="1" smtClean="0">
                            <a:latin typeface="Cambria Math"/>
                          </a:rPr>
                        </m:ctrlPr>
                      </m:naryPr>
                      <m:sub>
                        <m:r>
                          <m:rPr>
                            <m:brk m:alnAt="23"/>
                          </m:rPr>
                          <a:rPr lang="en-US" b="1" i="1" smtClean="0">
                            <a:latin typeface="Cambria Math"/>
                          </a:rPr>
                          <m:t>𝒊</m:t>
                        </m:r>
                        <m:r>
                          <a:rPr lang="en-US" b="1" i="1" smtClean="0">
                            <a:latin typeface="Cambria Math"/>
                          </a:rPr>
                          <m:t>=</m:t>
                        </m:r>
                        <m:r>
                          <a:rPr lang="en-US" b="1" i="1" smtClean="0">
                            <a:latin typeface="Cambria Math"/>
                          </a:rPr>
                          <m:t>𝟏</m:t>
                        </m:r>
                      </m:sub>
                      <m:sup>
                        <m:r>
                          <a:rPr lang="en-US" b="1" i="1" smtClean="0">
                            <a:latin typeface="Cambria Math"/>
                          </a:rPr>
                          <m:t>𝒊</m:t>
                        </m:r>
                        <m:r>
                          <a:rPr lang="en-US" b="1" i="1" smtClean="0">
                            <a:latin typeface="Cambria Math"/>
                          </a:rPr>
                          <m:t>=</m:t>
                        </m:r>
                        <m:r>
                          <a:rPr lang="en-US" b="1" i="1" smtClean="0">
                            <a:latin typeface="Cambria Math"/>
                          </a:rPr>
                          <m:t>𝟐</m:t>
                        </m:r>
                      </m:sup>
                      <m:e>
                        <m:f>
                          <m:fPr>
                            <m:ctrlPr>
                              <a:rPr lang="en-US" b="1" i="1" smtClean="0">
                                <a:latin typeface="Cambria Math"/>
                              </a:rPr>
                            </m:ctrlPr>
                          </m:fPr>
                          <m:num>
                            <m:sSub>
                              <m:sSubPr>
                                <m:ctrlPr>
                                  <a:rPr lang="en-US" b="1" i="1" smtClean="0">
                                    <a:latin typeface="Cambria Math"/>
                                  </a:rPr>
                                </m:ctrlPr>
                              </m:sSubPr>
                              <m:e>
                                <m:r>
                                  <a:rPr lang="en-US" b="1" i="1" smtClean="0">
                                    <a:latin typeface="Cambria Math"/>
                                    <a:ea typeface="Cambria Math"/>
                                  </a:rPr>
                                  <m:t>𝝈</m:t>
                                </m:r>
                              </m:e>
                              <m:sub>
                                <m:sSub>
                                  <m:sSubPr>
                                    <m:ctrlPr>
                                      <a:rPr lang="en-US" b="1" i="1" smtClean="0">
                                        <a:latin typeface="Cambria Math"/>
                                      </a:rPr>
                                    </m:ctrlPr>
                                  </m:sSubPr>
                                  <m:e>
                                    <m:r>
                                      <a:rPr lang="en-US" b="1" i="1" smtClean="0">
                                        <a:latin typeface="Cambria Math"/>
                                      </a:rPr>
                                      <m:t>𝑮</m:t>
                                    </m:r>
                                  </m:e>
                                  <m:sub>
                                    <m:r>
                                      <a:rPr lang="en-US" b="1" i="1" smtClean="0">
                                        <a:latin typeface="Cambria Math"/>
                                      </a:rPr>
                                      <m:t>𝒊</m:t>
                                    </m:r>
                                  </m:sub>
                                </m:sSub>
                              </m:sub>
                            </m:sSub>
                            <m:sSub>
                              <m:sSubPr>
                                <m:ctrlPr>
                                  <a:rPr lang="en-US" b="1" i="1" smtClean="0">
                                    <a:latin typeface="Cambria Math"/>
                                  </a:rPr>
                                </m:ctrlPr>
                              </m:sSubPr>
                              <m:e>
                                <m:r>
                                  <a:rPr lang="en-US" b="1" i="1" smtClean="0">
                                    <a:latin typeface="Cambria Math"/>
                                  </a:rPr>
                                  <m:t>𝑬</m:t>
                                </m:r>
                              </m:e>
                              <m:sub>
                                <m:r>
                                  <a:rPr lang="en-US" b="1" i="1" smtClean="0">
                                    <a:latin typeface="Cambria Math"/>
                                    <a:ea typeface="Cambria Math"/>
                                  </a:rPr>
                                  <m:t>𝜸</m:t>
                                </m:r>
                              </m:sub>
                            </m:sSub>
                            <m:sSubSup>
                              <m:sSubSupPr>
                                <m:ctrlPr>
                                  <a:rPr lang="en-US" b="1" i="1" smtClean="0">
                                    <a:latin typeface="Cambria Math"/>
                                  </a:rPr>
                                </m:ctrlPr>
                              </m:sSubSupPr>
                              <m:e>
                                <m:r>
                                  <a:rPr lang="en-US" b="1" i="1" smtClean="0">
                                    <a:latin typeface="Cambria Math"/>
                                    <a:sym typeface="Symbol"/>
                                  </a:rPr>
                                  <m:t></m:t>
                                </m:r>
                              </m:e>
                              <m:sub>
                                <m:sSub>
                                  <m:sSubPr>
                                    <m:ctrlPr>
                                      <a:rPr lang="en-US" b="1" i="1" smtClean="0">
                                        <a:latin typeface="Cambria Math"/>
                                      </a:rPr>
                                    </m:ctrlPr>
                                  </m:sSubPr>
                                  <m:e>
                                    <m:r>
                                      <a:rPr lang="en-US" b="1" i="1" smtClean="0">
                                        <a:latin typeface="Cambria Math"/>
                                      </a:rPr>
                                      <m:t>𝑮</m:t>
                                    </m:r>
                                  </m:e>
                                  <m:sub>
                                    <m:r>
                                      <a:rPr lang="en-US" b="1" i="1" smtClean="0">
                                        <a:latin typeface="Cambria Math"/>
                                      </a:rPr>
                                      <m:t>𝒊</m:t>
                                    </m:r>
                                  </m:sub>
                                </m:sSub>
                              </m:sub>
                              <m:sup>
                                <m:r>
                                  <a:rPr lang="en-US" b="1" i="1" smtClean="0">
                                    <a:latin typeface="Cambria Math"/>
                                  </a:rPr>
                                  <m:t>𝟐</m:t>
                                </m:r>
                              </m:sup>
                            </m:sSubSup>
                          </m:num>
                          <m:den>
                            <m:r>
                              <a:rPr lang="en-US" b="1" i="1" smtClean="0">
                                <a:latin typeface="Cambria Math"/>
                              </a:rPr>
                              <m:t>(</m:t>
                            </m:r>
                            <m:sSubSup>
                              <m:sSubSupPr>
                                <m:ctrlPr>
                                  <a:rPr lang="en-US" b="1" i="1" smtClean="0">
                                    <a:latin typeface="Cambria Math"/>
                                  </a:rPr>
                                </m:ctrlPr>
                              </m:sSubSupPr>
                              <m:e>
                                <m:r>
                                  <a:rPr lang="en-US" b="1" i="1" smtClean="0">
                                    <a:latin typeface="Cambria Math"/>
                                  </a:rPr>
                                  <m:t>𝑬</m:t>
                                </m:r>
                              </m:e>
                              <m:sub>
                                <m:r>
                                  <a:rPr lang="en-US" b="1" i="1" smtClean="0">
                                    <a:latin typeface="Cambria Math"/>
                                    <a:ea typeface="Cambria Math"/>
                                  </a:rPr>
                                  <m:t>𝜸</m:t>
                                </m:r>
                              </m:sub>
                              <m:sup>
                                <m:r>
                                  <a:rPr lang="en-US" b="1" i="1" smtClean="0">
                                    <a:latin typeface="Cambria Math"/>
                                  </a:rPr>
                                  <m:t>𝟐</m:t>
                                </m:r>
                              </m:sup>
                            </m:sSubSup>
                            <m:r>
                              <a:rPr lang="en-US" b="1" i="1" smtClean="0">
                                <a:latin typeface="Cambria Math"/>
                              </a:rPr>
                              <m:t>−</m:t>
                            </m:r>
                            <m:sSubSup>
                              <m:sSubSupPr>
                                <m:ctrlPr>
                                  <a:rPr lang="en-US" b="1" i="1" smtClean="0">
                                    <a:latin typeface="Cambria Math"/>
                                  </a:rPr>
                                </m:ctrlPr>
                              </m:sSubSupPr>
                              <m:e>
                                <m:r>
                                  <a:rPr lang="en-US" b="1" i="1" smtClean="0">
                                    <a:latin typeface="Cambria Math"/>
                                  </a:rPr>
                                  <m:t>𝑬</m:t>
                                </m:r>
                              </m:e>
                              <m:sub>
                                <m:sSub>
                                  <m:sSubPr>
                                    <m:ctrlPr>
                                      <a:rPr lang="en-US" b="1" i="1" smtClean="0">
                                        <a:latin typeface="Cambria Math"/>
                                      </a:rPr>
                                    </m:ctrlPr>
                                  </m:sSubPr>
                                  <m:e>
                                    <m:r>
                                      <a:rPr lang="en-US" b="1" i="1" smtClean="0">
                                        <a:latin typeface="Cambria Math"/>
                                      </a:rPr>
                                      <m:t>𝑮</m:t>
                                    </m:r>
                                  </m:e>
                                  <m:sub>
                                    <m:r>
                                      <a:rPr lang="en-US" b="1" i="1" smtClean="0">
                                        <a:latin typeface="Cambria Math"/>
                                      </a:rPr>
                                      <m:t>𝒊</m:t>
                                    </m:r>
                                  </m:sub>
                                </m:sSub>
                              </m:sub>
                              <m:sup>
                                <m:r>
                                  <a:rPr lang="en-US" b="1" i="1" smtClean="0">
                                    <a:latin typeface="Cambria Math"/>
                                  </a:rPr>
                                  <m:t>𝟐</m:t>
                                </m:r>
                              </m:sup>
                            </m:sSubSup>
                            <m:sSup>
                              <m:sSupPr>
                                <m:ctrlPr>
                                  <a:rPr lang="en-US" b="1" i="1" smtClean="0">
                                    <a:latin typeface="Cambria Math"/>
                                  </a:rPr>
                                </m:ctrlPr>
                              </m:sSupPr>
                              <m:e>
                                <m:r>
                                  <a:rPr lang="en-US" b="1" i="1" smtClean="0">
                                    <a:latin typeface="Cambria Math"/>
                                  </a:rPr>
                                  <m:t>)</m:t>
                                </m:r>
                              </m:e>
                              <m:sup>
                                <m:r>
                                  <a:rPr lang="en-US" b="1" i="1" smtClean="0">
                                    <a:latin typeface="Cambria Math"/>
                                  </a:rPr>
                                  <m:t>𝟐</m:t>
                                </m:r>
                              </m:sup>
                            </m:sSup>
                            <m:r>
                              <a:rPr lang="en-US" b="1" i="1" smtClean="0">
                                <a:latin typeface="Cambria Math"/>
                              </a:rPr>
                              <m:t>+</m:t>
                            </m:r>
                            <m:sSubSup>
                              <m:sSubSupPr>
                                <m:ctrlPr>
                                  <a:rPr lang="en-US" b="1" i="1" smtClean="0">
                                    <a:latin typeface="Cambria Math"/>
                                  </a:rPr>
                                </m:ctrlPr>
                              </m:sSubSupPr>
                              <m:e>
                                <m:r>
                                  <a:rPr lang="en-US" b="1" i="1" smtClean="0">
                                    <a:latin typeface="Cambria Math"/>
                                  </a:rPr>
                                  <m:t>𝑬</m:t>
                                </m:r>
                              </m:e>
                              <m:sub>
                                <m:r>
                                  <a:rPr lang="en-US" b="1" i="1" smtClean="0">
                                    <a:latin typeface="Cambria Math"/>
                                    <a:ea typeface="Cambria Math"/>
                                  </a:rPr>
                                  <m:t>𝜸</m:t>
                                </m:r>
                              </m:sub>
                              <m:sup>
                                <m:r>
                                  <a:rPr lang="en-US" b="1" i="1" smtClean="0">
                                    <a:latin typeface="Cambria Math"/>
                                  </a:rPr>
                                  <m:t>𝟐</m:t>
                                </m:r>
                              </m:sup>
                            </m:sSubSup>
                            <m:sSubSup>
                              <m:sSubSupPr>
                                <m:ctrlPr>
                                  <a:rPr lang="en-US" b="1" i="1" smtClean="0">
                                    <a:latin typeface="Cambria Math"/>
                                  </a:rPr>
                                </m:ctrlPr>
                              </m:sSubSupPr>
                              <m:e>
                                <m:r>
                                  <a:rPr lang="en-US" b="1" i="1" smtClean="0">
                                    <a:latin typeface="Cambria Math"/>
                                    <a:sym typeface="Symbol"/>
                                  </a:rPr>
                                  <m:t></m:t>
                                </m:r>
                              </m:e>
                              <m:sub>
                                <m:sSub>
                                  <m:sSubPr>
                                    <m:ctrlPr>
                                      <a:rPr lang="en-US" b="1" i="1" smtClean="0">
                                        <a:latin typeface="Cambria Math"/>
                                      </a:rPr>
                                    </m:ctrlPr>
                                  </m:sSubPr>
                                  <m:e>
                                    <m:r>
                                      <a:rPr lang="en-US" b="1" i="1" smtClean="0">
                                        <a:latin typeface="Cambria Math"/>
                                      </a:rPr>
                                      <m:t>𝑮</m:t>
                                    </m:r>
                                  </m:e>
                                  <m:sub>
                                    <m:r>
                                      <a:rPr lang="en-US" b="1" i="1" smtClean="0">
                                        <a:latin typeface="Cambria Math"/>
                                      </a:rPr>
                                      <m:t>𝒊</m:t>
                                    </m:r>
                                  </m:sub>
                                </m:sSub>
                              </m:sub>
                              <m:sup>
                                <m:r>
                                  <a:rPr lang="en-US" b="1" i="1" smtClean="0">
                                    <a:latin typeface="Cambria Math"/>
                                  </a:rPr>
                                  <m:t>𝟐</m:t>
                                </m:r>
                              </m:sup>
                            </m:sSubSup>
                          </m:den>
                        </m:f>
                        <m:r>
                          <a:rPr lang="en-US" b="1" i="1" smtClean="0">
                            <a:latin typeface="Cambria Math"/>
                          </a:rPr>
                          <m:t> </m:t>
                        </m:r>
                      </m:e>
                    </m:nary>
                  </m:oMath>
                </a14:m>
                <a:r>
                  <a:rPr lang="en-US" dirty="0" smtClean="0"/>
                  <a:t>, where </a:t>
                </a:r>
                <a14:m>
                  <m:oMath xmlns:m="http://schemas.openxmlformats.org/officeDocument/2006/math">
                    <m:sSubSup>
                      <m:sSubSupPr>
                        <m:ctrlPr>
                          <a:rPr lang="en-US" i="1" smtClean="0">
                            <a:latin typeface="Cambria Math"/>
                          </a:rPr>
                        </m:ctrlPr>
                      </m:sSubSupPr>
                      <m:e>
                        <m:r>
                          <a:rPr lang="en-US" b="0" i="1" smtClean="0">
                            <a:latin typeface="Cambria Math"/>
                          </a:rPr>
                          <m:t>𝐸</m:t>
                        </m:r>
                      </m:e>
                      <m:sub>
                        <m:sSub>
                          <m:sSubPr>
                            <m:ctrlPr>
                              <a:rPr lang="en-US" i="1" smtClean="0">
                                <a:latin typeface="Cambria Math"/>
                              </a:rPr>
                            </m:ctrlPr>
                          </m:sSubPr>
                          <m:e>
                            <m:r>
                              <a:rPr lang="en-US" b="0" i="1" smtClean="0">
                                <a:latin typeface="Cambria Math"/>
                              </a:rPr>
                              <m:t>𝐺</m:t>
                            </m:r>
                          </m:e>
                          <m:sub>
                            <m:r>
                              <a:rPr lang="en-US" b="0" i="1" smtClean="0">
                                <a:latin typeface="Cambria Math"/>
                              </a:rPr>
                              <m:t>𝑖</m:t>
                            </m:r>
                          </m:sub>
                        </m:sSub>
                      </m:sub>
                      <m:sup/>
                    </m:sSubSup>
                    <m:r>
                      <a:rPr lang="en-US" b="0" i="1" smtClean="0">
                        <a:latin typeface="Cambria Math"/>
                      </a:rPr>
                      <m:t>, </m:t>
                    </m:r>
                    <m:sSubSup>
                      <m:sSubSupPr>
                        <m:ctrlPr>
                          <a:rPr lang="en-US" b="0" i="1" smtClean="0">
                            <a:latin typeface="Cambria Math"/>
                          </a:rPr>
                        </m:ctrlPr>
                      </m:sSubSupPr>
                      <m:e>
                        <m:r>
                          <a:rPr lang="en-US" b="0" i="1" smtClean="0">
                            <a:latin typeface="Cambria Math"/>
                          </a:rPr>
                          <m:t> </m:t>
                        </m:r>
                        <m:r>
                          <a:rPr lang="en-US" i="1" smtClean="0">
                            <a:latin typeface="Cambria Math"/>
                            <a:sym typeface="Symbol"/>
                          </a:rPr>
                          <m:t></m:t>
                        </m:r>
                      </m:e>
                      <m:sub>
                        <m:sSub>
                          <m:sSubPr>
                            <m:ctrlPr>
                              <a:rPr lang="en-US" b="0" i="1" smtClean="0">
                                <a:latin typeface="Cambria Math"/>
                              </a:rPr>
                            </m:ctrlPr>
                          </m:sSubPr>
                          <m:e>
                            <m:r>
                              <a:rPr lang="en-US" b="0" i="1" smtClean="0">
                                <a:latin typeface="Cambria Math"/>
                              </a:rPr>
                              <m:t>𝐺</m:t>
                            </m:r>
                          </m:e>
                          <m:sub>
                            <m:r>
                              <a:rPr lang="en-US" b="0" i="1" smtClean="0">
                                <a:latin typeface="Cambria Math"/>
                              </a:rPr>
                              <m:t>𝑖</m:t>
                            </m:r>
                          </m:sub>
                        </m:sSub>
                      </m:sub>
                      <m:sup/>
                    </m:sSubSup>
                    <m:r>
                      <a:rPr lang="en-US" b="0" i="1" smtClean="0">
                        <a:latin typeface="Cambria Math"/>
                      </a:rPr>
                      <m:t>,  </m:t>
                    </m:r>
                    <m:sSub>
                      <m:sSubPr>
                        <m:ctrlPr>
                          <a:rPr lang="en-US" b="0" i="1" smtClean="0">
                            <a:latin typeface="Cambria Math"/>
                          </a:rPr>
                        </m:ctrlPr>
                      </m:sSubPr>
                      <m:e>
                        <m:r>
                          <a:rPr lang="en-US" b="0" i="1" smtClean="0">
                            <a:latin typeface="Cambria Math"/>
                            <a:ea typeface="Cambria Math"/>
                          </a:rPr>
                          <m:t>𝜎</m:t>
                        </m:r>
                      </m:e>
                      <m:sub>
                        <m:sSub>
                          <m:sSubPr>
                            <m:ctrlPr>
                              <a:rPr lang="en-US" b="0" i="1" smtClean="0">
                                <a:latin typeface="Cambria Math"/>
                              </a:rPr>
                            </m:ctrlPr>
                          </m:sSubPr>
                          <m:e>
                            <m:r>
                              <a:rPr lang="en-US" b="0" i="1" smtClean="0">
                                <a:latin typeface="Cambria Math"/>
                              </a:rPr>
                              <m:t>𝐺</m:t>
                            </m:r>
                          </m:e>
                          <m:sub>
                            <m:r>
                              <a:rPr lang="en-US" b="0" i="1" smtClean="0">
                                <a:latin typeface="Cambria Math"/>
                              </a:rPr>
                              <m:t>𝑖</m:t>
                            </m:r>
                          </m:sub>
                        </m:sSub>
                      </m:sub>
                    </m:sSub>
                  </m:oMath>
                </a14:m>
                <a:r>
                  <a:rPr lang="en-US" dirty="0" smtClean="0"/>
                  <a:t> are the energy, width, and</a:t>
                </a:r>
                <a14:m>
                  <m:oMath xmlns:m="http://schemas.openxmlformats.org/officeDocument/2006/math">
                    <m:r>
                      <a:rPr lang="en-US" sz="1600" b="0" i="1" smtClean="0">
                        <a:latin typeface="Cambria Math"/>
                        <a:ea typeface="Cambria Math"/>
                      </a:rPr>
                      <m:t> </m:t>
                    </m:r>
                  </m:oMath>
                </a14:m>
                <a:r>
                  <a:rPr lang="en-US" dirty="0" smtClean="0"/>
                  <a:t>cross section for the GDR,  </a:t>
                </a:r>
                <a14:m>
                  <m:oMath xmlns:m="http://schemas.openxmlformats.org/officeDocument/2006/math">
                    <m:f>
                      <m:fPr>
                        <m:ctrlPr>
                          <a:rPr lang="en-US" i="1" smtClean="0">
                            <a:latin typeface="Cambria Math"/>
                          </a:rPr>
                        </m:ctrlPr>
                      </m:fPr>
                      <m:num>
                        <m:r>
                          <a:rPr lang="en-US" b="0" i="1" smtClean="0">
                            <a:latin typeface="Cambria Math"/>
                          </a:rPr>
                          <m:t>1</m:t>
                        </m:r>
                      </m:num>
                      <m:den>
                        <m:sSup>
                          <m:sSupPr>
                            <m:ctrlPr>
                              <a:rPr lang="en-US" i="1" smtClean="0">
                                <a:latin typeface="Cambria Math"/>
                              </a:rPr>
                            </m:ctrlPr>
                          </m:sSupPr>
                          <m:e>
                            <m:d>
                              <m:dPr>
                                <m:ctrlPr>
                                  <a:rPr lang="en-US" i="1" smtClean="0">
                                    <a:latin typeface="Cambria Math"/>
                                  </a:rPr>
                                </m:ctrlPr>
                              </m:dPr>
                              <m:e>
                                <m:r>
                                  <a:rPr lang="en-US" b="0" i="1" smtClean="0">
                                    <a:latin typeface="Cambria Math"/>
                                  </a:rPr>
                                  <m:t>3</m:t>
                                </m:r>
                                <m:r>
                                  <a:rPr lang="en-US" b="1" i="1" smtClean="0">
                                    <a:latin typeface="Cambria Math"/>
                                    <a:ea typeface="Cambria Math"/>
                                    <a:sym typeface="MT Extra"/>
                                  </a:rPr>
                                  <m:t></m:t>
                                </m:r>
                                <m:r>
                                  <a:rPr lang="en-US" b="1" i="1" smtClean="0">
                                    <a:latin typeface="Cambria Math"/>
                                    <a:ea typeface="Cambria Math"/>
                                    <a:sym typeface="MT Extra"/>
                                  </a:rPr>
                                  <m:t>𝒄</m:t>
                                </m:r>
                              </m:e>
                            </m:d>
                          </m:e>
                          <m:sup>
                            <m:r>
                              <a:rPr lang="en-US" b="0" i="1" smtClean="0">
                                <a:latin typeface="Cambria Math"/>
                              </a:rPr>
                              <m:t>3</m:t>
                            </m:r>
                          </m:sup>
                        </m:sSup>
                      </m:den>
                    </m:f>
                    <m:r>
                      <a:rPr lang="en-US" b="0" i="1" smtClean="0">
                        <a:latin typeface="Cambria Math"/>
                      </a:rPr>
                      <m:t>=</m:t>
                    </m:r>
                    <m:r>
                      <a:rPr lang="en-US" b="0" i="1" smtClean="0">
                        <a:latin typeface="Cambria Math"/>
                      </a:rPr>
                      <m:t>8</m:t>
                    </m:r>
                    <m:r>
                      <a:rPr lang="en-US" b="0" i="1" smtClean="0">
                        <a:latin typeface="Cambria Math"/>
                      </a:rPr>
                      <m:t>.</m:t>
                    </m:r>
                    <m:r>
                      <a:rPr lang="en-US" b="0" i="1" smtClean="0">
                        <a:latin typeface="Cambria Math"/>
                      </a:rPr>
                      <m:t>68</m:t>
                    </m:r>
                    <m:r>
                      <a:rPr lang="en-US" b="0" i="1" smtClean="0">
                        <a:latin typeface="Cambria Math"/>
                        <a:ea typeface="Cambria Math"/>
                      </a:rPr>
                      <m:t>×</m:t>
                    </m:r>
                    <m:sSup>
                      <m:sSupPr>
                        <m:ctrlPr>
                          <a:rPr lang="en-US" b="0" i="1" smtClean="0">
                            <a:latin typeface="Cambria Math"/>
                            <a:ea typeface="Cambria Math"/>
                          </a:rPr>
                        </m:ctrlPr>
                      </m:sSupPr>
                      <m:e>
                        <m:r>
                          <a:rPr lang="en-US" b="0" i="1" smtClean="0">
                            <a:latin typeface="Cambria Math"/>
                            <a:ea typeface="Cambria Math"/>
                          </a:rPr>
                          <m:t>10</m:t>
                        </m:r>
                      </m:e>
                      <m:sup>
                        <m:r>
                          <a:rPr lang="en-US" b="0" i="1" smtClean="0">
                            <a:latin typeface="Cambria Math"/>
                            <a:ea typeface="Cambria Math"/>
                          </a:rPr>
                          <m:t>−</m:t>
                        </m:r>
                        <m:r>
                          <a:rPr lang="en-US" b="0" i="1" smtClean="0">
                            <a:latin typeface="Cambria Math"/>
                            <a:ea typeface="Cambria Math"/>
                          </a:rPr>
                          <m:t>8</m:t>
                        </m:r>
                      </m:sup>
                    </m:sSup>
                  </m:oMath>
                </a14:m>
                <a:r>
                  <a:rPr lang="en-US" dirty="0" smtClean="0"/>
                  <a:t>, and </a:t>
                </a:r>
                <a:r>
                  <a:rPr lang="en-US" i="1" dirty="0" smtClean="0"/>
                  <a:t>D</a:t>
                </a:r>
                <a:r>
                  <a:rPr lang="en-US" i="1" baseline="-25000" dirty="0" smtClean="0"/>
                  <a:t>0</a:t>
                </a:r>
                <a:r>
                  <a:rPr lang="en-US" dirty="0" smtClean="0"/>
                  <a:t> is the capture state level density.  In deformed nuclei there are two (</a:t>
                </a:r>
                <a:r>
                  <a:rPr lang="en-US" dirty="0" err="1" smtClean="0"/>
                  <a:t>i</a:t>
                </a:r>
                <a:r>
                  <a:rPr lang="en-US" dirty="0" smtClean="0"/>
                  <a:t>=1,2) sets of GDR parameters.   The GDR parameters </a:t>
                </a:r>
                <a14:m>
                  <m:oMath xmlns:m="http://schemas.openxmlformats.org/officeDocument/2006/math">
                    <m:sSubSup>
                      <m:sSubSupPr>
                        <m:ctrlPr>
                          <a:rPr lang="en-US" i="1" smtClean="0">
                            <a:latin typeface="Cambria Math"/>
                          </a:rPr>
                        </m:ctrlPr>
                      </m:sSubSupPr>
                      <m:e>
                        <m:r>
                          <a:rPr lang="en-US" b="0" i="1" smtClean="0">
                            <a:latin typeface="Cambria Math"/>
                          </a:rPr>
                          <m:t>𝐸</m:t>
                        </m:r>
                      </m:e>
                      <m:sub>
                        <m:sSub>
                          <m:sSubPr>
                            <m:ctrlPr>
                              <a:rPr lang="en-US" i="1" smtClean="0">
                                <a:latin typeface="Cambria Math"/>
                              </a:rPr>
                            </m:ctrlPr>
                          </m:sSubPr>
                          <m:e>
                            <m:r>
                              <a:rPr lang="en-US" b="0" i="1" smtClean="0">
                                <a:latin typeface="Cambria Math"/>
                              </a:rPr>
                              <m:t>𝐺</m:t>
                            </m:r>
                          </m:e>
                          <m:sub>
                            <m:r>
                              <a:rPr lang="en-US" b="0" i="1" smtClean="0">
                                <a:latin typeface="Cambria Math"/>
                              </a:rPr>
                              <m:t>𝑖</m:t>
                            </m:r>
                          </m:sub>
                        </m:sSub>
                      </m:sub>
                      <m:sup/>
                    </m:sSubSup>
                    <m:r>
                      <a:rPr lang="en-US" b="0" i="1" smtClean="0">
                        <a:latin typeface="Cambria Math"/>
                      </a:rPr>
                      <m:t>,</m:t>
                    </m:r>
                    <m:sSub>
                      <m:sSubPr>
                        <m:ctrlPr>
                          <a:rPr lang="en-US" b="0" i="1" smtClean="0">
                            <a:latin typeface="Cambria Math"/>
                          </a:rPr>
                        </m:ctrlPr>
                      </m:sSubPr>
                      <m:e>
                        <m:r>
                          <m:rPr>
                            <m:sty m:val="p"/>
                          </m:rPr>
                          <a:rPr lang="el-GR" b="0" i="1" smtClean="0">
                            <a:latin typeface="Cambria Math"/>
                            <a:ea typeface="Cambria Math"/>
                          </a:rPr>
                          <m:t>Γ</m:t>
                        </m:r>
                      </m:e>
                      <m:sub>
                        <m:sSub>
                          <m:sSubPr>
                            <m:ctrlPr>
                              <a:rPr lang="en-US" b="0" i="1" smtClean="0">
                                <a:latin typeface="Cambria Math"/>
                              </a:rPr>
                            </m:ctrlPr>
                          </m:sSubPr>
                          <m:e>
                            <m:r>
                              <a:rPr lang="en-US" b="0" i="1" smtClean="0">
                                <a:latin typeface="Cambria Math"/>
                              </a:rPr>
                              <m:t>𝐺</m:t>
                            </m:r>
                          </m:e>
                          <m:sub>
                            <m:r>
                              <a:rPr lang="en-US" b="0" i="1" smtClean="0">
                                <a:latin typeface="Cambria Math"/>
                              </a:rPr>
                              <m:t>𝑖</m:t>
                            </m:r>
                          </m:sub>
                        </m:sSub>
                      </m:sub>
                    </m:sSub>
                    <m:r>
                      <a:rPr lang="en-US" b="0" i="1" smtClean="0">
                        <a:latin typeface="Cambria Math"/>
                      </a:rPr>
                      <m:t>, </m:t>
                    </m:r>
                    <m:sSub>
                      <m:sSubPr>
                        <m:ctrlPr>
                          <a:rPr lang="en-US" b="0" i="1" smtClean="0">
                            <a:latin typeface="Cambria Math"/>
                          </a:rPr>
                        </m:ctrlPr>
                      </m:sSubPr>
                      <m:e>
                        <m:r>
                          <a:rPr lang="en-US" b="0" i="1" smtClean="0">
                            <a:latin typeface="Cambria Math"/>
                            <a:ea typeface="Cambria Math"/>
                          </a:rPr>
                          <m:t>𝜎</m:t>
                        </m:r>
                      </m:e>
                      <m:sub>
                        <m:sSub>
                          <m:sSubPr>
                            <m:ctrlPr>
                              <a:rPr lang="en-US" b="0" i="1" smtClean="0">
                                <a:latin typeface="Cambria Math"/>
                              </a:rPr>
                            </m:ctrlPr>
                          </m:sSubPr>
                          <m:e>
                            <m:r>
                              <a:rPr lang="en-US" b="0" i="1" smtClean="0">
                                <a:latin typeface="Cambria Math"/>
                              </a:rPr>
                              <m:t>𝐺</m:t>
                            </m:r>
                          </m:e>
                          <m:sub>
                            <m:r>
                              <a:rPr lang="en-US" b="0" i="1" smtClean="0">
                                <a:latin typeface="Cambria Math"/>
                              </a:rPr>
                              <m:t>𝑖</m:t>
                            </m:r>
                          </m:sub>
                        </m:sSub>
                      </m:sub>
                    </m:sSub>
                  </m:oMath>
                </a14:m>
                <a:r>
                  <a:rPr lang="en-US" dirty="0" smtClean="0"/>
                  <a:t>can be obtained from RIPL3 at </a:t>
                </a:r>
                <a:r>
                  <a:rPr lang="en-US" dirty="0" smtClean="0">
                    <a:solidFill>
                      <a:schemeClr val="tx2"/>
                    </a:solidFill>
                    <a:hlinkClick r:id="rId2"/>
                  </a:rPr>
                  <a:t>https://www-nds.iaea.org/RIPL-3/</a:t>
                </a:r>
                <a:r>
                  <a:rPr lang="en-US" dirty="0" smtClean="0">
                    <a:solidFill>
                      <a:schemeClr val="tx2"/>
                    </a:solidFill>
                  </a:rPr>
                  <a:t>.</a:t>
                </a:r>
              </a:p>
              <a:p>
                <a:endParaRPr lang="en-US" sz="1000" dirty="0">
                  <a:solidFill>
                    <a:schemeClr val="tx2"/>
                  </a:solidFill>
                </a:endParaRPr>
              </a:p>
              <a:p>
                <a:r>
                  <a:rPr lang="en-US" b="1" i="1" dirty="0" smtClean="0"/>
                  <a:t>B(E1,M1)</a:t>
                </a:r>
                <a:r>
                  <a:rPr lang="en-US" b="1" i="1" baseline="-25000" dirty="0" smtClean="0"/>
                  <a:t>BA</a:t>
                </a:r>
                <a:r>
                  <a:rPr lang="en-US" b="1" i="1" dirty="0" smtClean="0"/>
                  <a:t> = </a:t>
                </a:r>
                <a:r>
                  <a:rPr lang="en-US" b="1" i="1" dirty="0" err="1" smtClean="0"/>
                  <a:t>f</a:t>
                </a:r>
                <a:r>
                  <a:rPr lang="en-US" b="1" i="1" baseline="-25000" dirty="0" err="1" smtClean="0"/>
                  <a:t>exp</a:t>
                </a:r>
                <a:r>
                  <a:rPr lang="en-US" b="1" i="1" dirty="0" smtClean="0"/>
                  <a:t>(</a:t>
                </a:r>
                <a:r>
                  <a:rPr lang="en-US" b="1" i="1" dirty="0" err="1" smtClean="0"/>
                  <a:t>E</a:t>
                </a:r>
                <a:r>
                  <a:rPr lang="en-US" b="1" i="1" baseline="-25000" dirty="0" err="1" smtClean="0">
                    <a:latin typeface="Symbol" panose="05050102010706020507" pitchFamily="18" charset="2"/>
                  </a:rPr>
                  <a:t>g</a:t>
                </a:r>
                <a:r>
                  <a:rPr lang="en-US" b="1" i="1" dirty="0" smtClean="0"/>
                  <a:t>)/</a:t>
                </a:r>
                <a:r>
                  <a:rPr lang="en-US" b="1" i="1" dirty="0" err="1" smtClean="0"/>
                  <a:t>f</a:t>
                </a:r>
                <a:r>
                  <a:rPr lang="en-US" b="1" i="1" baseline="-25000" dirty="0" err="1" smtClean="0"/>
                  <a:t>BA</a:t>
                </a:r>
                <a:r>
                  <a:rPr lang="en-US" b="1" i="1" dirty="0" smtClean="0"/>
                  <a:t>(</a:t>
                </a:r>
                <a:r>
                  <a:rPr lang="en-US" b="1" i="1" dirty="0" err="1" smtClean="0"/>
                  <a:t>E</a:t>
                </a:r>
                <a:r>
                  <a:rPr lang="en-US" b="1" i="1" baseline="-25000" dirty="0" err="1" smtClean="0">
                    <a:latin typeface="Symbol" panose="05050102010706020507" pitchFamily="18" charset="2"/>
                  </a:rPr>
                  <a:t>g</a:t>
                </a:r>
                <a:r>
                  <a:rPr lang="en-US" b="1" i="1" dirty="0" smtClean="0"/>
                  <a:t>)  </a:t>
                </a:r>
                <a:r>
                  <a:rPr lang="en-US" dirty="0" smtClean="0"/>
                  <a:t>reduced transition probability, </a:t>
                </a:r>
                <a:r>
                  <a:rPr lang="en-US" dirty="0" err="1" smtClean="0"/>
                  <a:t>e.g</a:t>
                </a:r>
                <a:r>
                  <a:rPr lang="en-US" dirty="0" smtClean="0"/>
                  <a:t> for </a:t>
                </a:r>
                <a:r>
                  <a:rPr lang="en-US" baseline="30000" dirty="0" smtClean="0"/>
                  <a:t>56</a:t>
                </a:r>
                <a:r>
                  <a:rPr lang="en-US" dirty="0" smtClean="0"/>
                  <a:t>Fe(</a:t>
                </a:r>
                <a:r>
                  <a:rPr lang="en-US" dirty="0" err="1" smtClean="0"/>
                  <a:t>n,</a:t>
                </a:r>
                <a:r>
                  <a:rPr lang="en-US" dirty="0" err="1" smtClean="0">
                    <a:latin typeface="Symbol" panose="05050102010706020507" pitchFamily="18" charset="2"/>
                  </a:rPr>
                  <a:t>g</a:t>
                </a:r>
                <a:r>
                  <a:rPr lang="en-US" dirty="0" smtClean="0"/>
                  <a:t>)</a:t>
                </a:r>
                <a:r>
                  <a:rPr lang="en-US" baseline="30000" dirty="0" smtClean="0"/>
                  <a:t>57</a:t>
                </a:r>
                <a:r>
                  <a:rPr lang="en-US" dirty="0" smtClean="0"/>
                  <a:t>Fe</a:t>
                </a:r>
              </a:p>
              <a:p>
                <a:endParaRPr lang="en-US" sz="800" dirty="0"/>
              </a:p>
              <a:p>
                <a:pPr lvl="1"/>
                <a:r>
                  <a:rPr lang="en-US" b="1" dirty="0" smtClean="0"/>
                  <a:t>   </a:t>
                </a:r>
                <a:r>
                  <a:rPr lang="en-US" b="1" dirty="0" smtClean="0">
                    <a:latin typeface="Courier New" panose="02070309020205020404" pitchFamily="49" charset="0"/>
                    <a:cs typeface="Courier New" panose="02070309020205020404" pitchFamily="49" charset="0"/>
                  </a:rPr>
                  <a:t>57FE  G   7278.76 19   48    3</a:t>
                </a:r>
              </a:p>
              <a:p>
                <a:pPr lvl="1"/>
                <a:r>
                  <a:rPr lang="en-US" b="1" dirty="0" smtClean="0">
                    <a:latin typeface="Courier New" panose="02070309020205020404" pitchFamily="49" charset="0"/>
                    <a:cs typeface="Courier New" panose="02070309020205020404" pitchFamily="49" charset="0"/>
                  </a:rPr>
                  <a:t> 57FE </a:t>
                </a:r>
                <a:r>
                  <a:rPr lang="en-US" b="1" dirty="0" err="1" smtClean="0">
                    <a:latin typeface="Courier New" panose="02070309020205020404" pitchFamily="49" charset="0"/>
                    <a:cs typeface="Courier New" panose="02070309020205020404" pitchFamily="49" charset="0"/>
                  </a:rPr>
                  <a:t>cG</a:t>
                </a:r>
                <a:r>
                  <a:rPr lang="en-US" b="1" dirty="0" smtClean="0">
                    <a:latin typeface="Courier New" panose="02070309020205020404" pitchFamily="49" charset="0"/>
                    <a:cs typeface="Courier New" panose="02070309020205020404" pitchFamily="49" charset="0"/>
                  </a:rPr>
                  <a:t> B(E1){-BA}=0.23</a:t>
                </a:r>
              </a:p>
              <a:p>
                <a:pPr lvl="1"/>
                <a:r>
                  <a:rPr lang="en-US" b="1" dirty="0" smtClean="0">
                    <a:latin typeface="Courier New" panose="02070309020205020404" pitchFamily="49" charset="0"/>
                    <a:cs typeface="Courier New" panose="02070309020205020404" pitchFamily="49" charset="0"/>
                  </a:rPr>
                  <a:t> 57FE  G   7631.06  8   228   4</a:t>
                </a:r>
              </a:p>
              <a:p>
                <a:pPr lvl="1"/>
                <a:r>
                  <a:rPr lang="en-US" b="1" dirty="0" smtClean="0">
                    <a:latin typeface="Courier New" panose="02070309020205020404" pitchFamily="49" charset="0"/>
                    <a:cs typeface="Courier New" panose="02070309020205020404" pitchFamily="49" charset="0"/>
                  </a:rPr>
                  <a:t> 57FE </a:t>
                </a:r>
                <a:r>
                  <a:rPr lang="en-US" b="1" dirty="0" err="1" smtClean="0">
                    <a:latin typeface="Courier New" panose="02070309020205020404" pitchFamily="49" charset="0"/>
                    <a:cs typeface="Courier New" panose="02070309020205020404" pitchFamily="49" charset="0"/>
                  </a:rPr>
                  <a:t>cG</a:t>
                </a:r>
                <a:r>
                  <a:rPr lang="en-US" b="1" dirty="0" smtClean="0">
                    <a:latin typeface="Courier New" panose="02070309020205020404" pitchFamily="49" charset="0"/>
                    <a:cs typeface="Courier New" panose="02070309020205020404" pitchFamily="49" charset="0"/>
                  </a:rPr>
                  <a:t> B(E1){-BA}=0.86</a:t>
                </a:r>
              </a:p>
              <a:p>
                <a:pPr lvl="1"/>
                <a:r>
                  <a:rPr lang="en-US" b="1" dirty="0" smtClean="0">
                    <a:latin typeface="Courier New" panose="02070309020205020404" pitchFamily="49" charset="0"/>
                    <a:cs typeface="Courier New" panose="02070309020205020404" pitchFamily="49" charset="0"/>
                  </a:rPr>
                  <a:t> 57FE  G   7645.48  8   200   3</a:t>
                </a:r>
              </a:p>
              <a:p>
                <a:pPr lvl="1"/>
                <a:r>
                  <a:rPr lang="en-US" b="1" dirty="0" smtClean="0">
                    <a:latin typeface="Courier New" panose="02070309020205020404" pitchFamily="49" charset="0"/>
                    <a:cs typeface="Courier New" panose="02070309020205020404" pitchFamily="49" charset="0"/>
                  </a:rPr>
                  <a:t> 57FE </a:t>
                </a:r>
                <a:r>
                  <a:rPr lang="en-US" b="1" dirty="0" err="1" smtClean="0">
                    <a:latin typeface="Courier New" panose="02070309020205020404" pitchFamily="49" charset="0"/>
                    <a:cs typeface="Courier New" panose="02070309020205020404" pitchFamily="49" charset="0"/>
                  </a:rPr>
                  <a:t>cG</a:t>
                </a:r>
                <a:r>
                  <a:rPr lang="en-US" b="1" dirty="0" smtClean="0">
                    <a:latin typeface="Courier New" panose="02070309020205020404" pitchFamily="49" charset="0"/>
                    <a:cs typeface="Courier New" panose="02070309020205020404" pitchFamily="49" charset="0"/>
                  </a:rPr>
                  <a:t> B(E1){-BA}=0.75</a:t>
                </a:r>
              </a:p>
            </p:txBody>
          </p:sp>
        </mc:Choice>
        <mc:Fallback xmlns="">
          <p:sp>
            <p:nvSpPr>
              <p:cNvPr id="5" name="Rectangle 4"/>
              <p:cNvSpPr>
                <a:spLocks noRot="1" noChangeAspect="1" noMove="1" noResize="1" noEditPoints="1" noAdjustHandles="1" noChangeArrowheads="1" noChangeShapeType="1" noTextEdit="1"/>
              </p:cNvSpPr>
              <p:nvPr/>
            </p:nvSpPr>
            <p:spPr>
              <a:xfrm>
                <a:off x="1028700" y="2431018"/>
                <a:ext cx="7429500" cy="4179990"/>
              </a:xfrm>
              <a:prstGeom prst="rect">
                <a:avLst/>
              </a:prstGeom>
              <a:blipFill rotWithShape="1">
                <a:blip r:embed="rId3"/>
                <a:stretch>
                  <a:fillRect l="-1969" r="-2543" b="-2044"/>
                </a:stretch>
              </a:blipFill>
            </p:spPr>
            <p:txBody>
              <a:bodyPr/>
              <a:lstStyle/>
              <a:p>
                <a:r>
                  <a:rPr lang="en-US">
                    <a:noFill/>
                  </a:rPr>
                  <a:t> </a:t>
                </a:r>
              </a:p>
            </p:txBody>
          </p:sp>
        </mc:Fallback>
      </mc:AlternateContent>
      <p:sp>
        <p:nvSpPr>
          <p:cNvPr id="7" name="TextBox 6"/>
          <p:cNvSpPr txBox="1"/>
          <p:nvPr/>
        </p:nvSpPr>
        <p:spPr>
          <a:xfrm>
            <a:off x="985157" y="1776490"/>
            <a:ext cx="7581900" cy="646331"/>
          </a:xfrm>
          <a:prstGeom prst="rect">
            <a:avLst/>
          </a:prstGeom>
          <a:noFill/>
        </p:spPr>
        <p:txBody>
          <a:bodyPr wrap="square" rtlCol="0">
            <a:spAutoFit/>
          </a:bodyPr>
          <a:lstStyle/>
          <a:p>
            <a:r>
              <a:rPr lang="en-US" b="1" dirty="0" smtClean="0"/>
              <a:t>	</a:t>
            </a:r>
            <a:r>
              <a:rPr lang="en-US" dirty="0" smtClean="0"/>
              <a:t>	,         , where </a:t>
            </a:r>
            <a:r>
              <a:rPr lang="en-US" i="1" dirty="0" err="1" smtClean="0"/>
              <a:t>P</a:t>
            </a:r>
            <a:r>
              <a:rPr lang="en-US" i="1" baseline="-25000" dirty="0" err="1" smtClean="0">
                <a:latin typeface="Symbol" panose="05050102010706020507" pitchFamily="18" charset="2"/>
              </a:rPr>
              <a:t>g</a:t>
            </a:r>
            <a:r>
              <a:rPr lang="en-US" dirty="0" smtClean="0"/>
              <a:t> is the transition probability per decay, </a:t>
            </a:r>
            <a:r>
              <a:rPr lang="en-US" dirty="0" smtClean="0">
                <a:sym typeface="Symbol"/>
              </a:rPr>
              <a:t></a:t>
            </a:r>
            <a:r>
              <a:rPr lang="en-US" dirty="0" smtClean="0">
                <a:latin typeface="Symbol" panose="05050102010706020507" pitchFamily="18" charset="2"/>
                <a:sym typeface="Symbol"/>
              </a:rPr>
              <a:t>G</a:t>
            </a:r>
            <a:r>
              <a:rPr lang="en-US" baseline="-25000" dirty="0" smtClean="0">
                <a:latin typeface="Symbol" panose="05050102010706020507" pitchFamily="18" charset="2"/>
                <a:sym typeface="Symbol"/>
              </a:rPr>
              <a:t>g0</a:t>
            </a:r>
            <a:r>
              <a:rPr lang="en-US" dirty="0" smtClean="0">
                <a:sym typeface="Symbol"/>
              </a:rPr>
              <a:t> is the capture state width, and </a:t>
            </a:r>
            <a:r>
              <a:rPr lang="en-US" i="1" dirty="0" err="1" smtClean="0">
                <a:sym typeface="Symbol"/>
              </a:rPr>
              <a:t>E</a:t>
            </a:r>
            <a:r>
              <a:rPr lang="en-US" i="1" baseline="-25000" dirty="0" err="1" smtClean="0">
                <a:latin typeface="Symbol" panose="05050102010706020507" pitchFamily="18" charset="2"/>
                <a:sym typeface="Symbol"/>
              </a:rPr>
              <a:t>g</a:t>
            </a:r>
            <a:r>
              <a:rPr lang="en-US" dirty="0" smtClean="0">
                <a:sym typeface="Symbol"/>
              </a:rPr>
              <a:t> is the </a:t>
            </a:r>
            <a:r>
              <a:rPr lang="en-US" dirty="0" smtClean="0">
                <a:latin typeface="Symbol" panose="05050102010706020507" pitchFamily="18" charset="2"/>
                <a:sym typeface="Symbol"/>
              </a:rPr>
              <a:t>g</a:t>
            </a:r>
            <a:r>
              <a:rPr lang="en-US" dirty="0" smtClean="0">
                <a:sym typeface="Symbol"/>
              </a:rPr>
              <a:t>-ray energy in MeV.</a:t>
            </a:r>
            <a:endParaRPr lang="en-US" dirty="0"/>
          </a:p>
        </p:txBody>
      </p:sp>
      <p:sp>
        <p:nvSpPr>
          <p:cNvPr id="2" name="Title 1"/>
          <p:cNvSpPr>
            <a:spLocks noGrp="1"/>
          </p:cNvSpPr>
          <p:nvPr>
            <p:ph type="title"/>
          </p:nvPr>
        </p:nvSpPr>
        <p:spPr>
          <a:xfrm>
            <a:off x="457200" y="0"/>
            <a:ext cx="8229600" cy="914400"/>
          </a:xfrm>
        </p:spPr>
        <p:txBody>
          <a:bodyPr/>
          <a:lstStyle/>
          <a:p>
            <a:r>
              <a:rPr lang="en-US" b="1" dirty="0" smtClean="0">
                <a:solidFill>
                  <a:schemeClr val="tx2"/>
                </a:solidFill>
                <a:effectLst>
                  <a:outerShdw blurRad="38100" dist="38100" dir="2700000" algn="tl">
                    <a:srgbClr val="000000">
                      <a:alpha val="43137"/>
                    </a:srgbClr>
                  </a:outerShdw>
                </a:effectLst>
              </a:rPr>
              <a:t>Thermal (</a:t>
            </a:r>
            <a:r>
              <a:rPr lang="en-US" b="1" dirty="0" err="1" smtClean="0">
                <a:solidFill>
                  <a:schemeClr val="tx2"/>
                </a:solidFill>
                <a:effectLst>
                  <a:outerShdw blurRad="38100" dist="38100" dir="2700000" algn="tl">
                    <a:srgbClr val="000000">
                      <a:alpha val="43137"/>
                    </a:srgbClr>
                  </a:outerShdw>
                </a:effectLst>
              </a:rPr>
              <a:t>n,</a:t>
            </a:r>
            <a:r>
              <a:rPr lang="en-US" b="1" dirty="0" err="1" smtClean="0">
                <a:solidFill>
                  <a:schemeClr val="tx2"/>
                </a:solidFill>
                <a:effectLst>
                  <a:outerShdw blurRad="38100" dist="38100" dir="2700000" algn="tl">
                    <a:srgbClr val="000000">
                      <a:alpha val="43137"/>
                    </a:srgbClr>
                  </a:outerShdw>
                </a:effectLst>
                <a:latin typeface="Symbol" panose="05050102010706020507" pitchFamily="18" charset="2"/>
              </a:rPr>
              <a:t>g</a:t>
            </a:r>
            <a:r>
              <a:rPr lang="en-US" b="1" dirty="0" smtClean="0">
                <a:solidFill>
                  <a:schemeClr val="tx2"/>
                </a:solidFill>
                <a:effectLst>
                  <a:outerShdw blurRad="38100" dist="38100" dir="2700000" algn="tl">
                    <a:srgbClr val="000000">
                      <a:alpha val="43137"/>
                    </a:srgbClr>
                  </a:outerShdw>
                </a:effectLst>
              </a:rPr>
              <a:t>) Data</a:t>
            </a:r>
            <a:endParaRPr lang="en-US" dirty="0"/>
          </a:p>
        </p:txBody>
      </p:sp>
      <p:sp>
        <p:nvSpPr>
          <p:cNvPr id="3" name="TextBox 2"/>
          <p:cNvSpPr txBox="1"/>
          <p:nvPr/>
        </p:nvSpPr>
        <p:spPr>
          <a:xfrm>
            <a:off x="685800" y="914400"/>
            <a:ext cx="7772400" cy="615553"/>
          </a:xfrm>
          <a:prstGeom prst="rect">
            <a:avLst/>
          </a:prstGeom>
          <a:noFill/>
        </p:spPr>
        <p:txBody>
          <a:bodyPr wrap="square" lIns="0" tIns="0" rIns="0" bIns="0" rtlCol="0">
            <a:spAutoFit/>
          </a:bodyPr>
          <a:lstStyle/>
          <a:p>
            <a:pPr marL="342900" indent="-342900">
              <a:buFont typeface="Arial" panose="020B0604020202020204" pitchFamily="34" charset="0"/>
              <a:buChar char="•"/>
            </a:pPr>
            <a:r>
              <a:rPr lang="en-US" sz="2000" dirty="0" smtClean="0"/>
              <a:t>Calculate reduced transition probabilities for primary </a:t>
            </a:r>
            <a:r>
              <a:rPr lang="en-US" sz="2000" dirty="0" smtClean="0">
                <a:latin typeface="Symbol" panose="05050102010706020507" pitchFamily="18" charset="2"/>
              </a:rPr>
              <a:t>g</a:t>
            </a:r>
            <a:r>
              <a:rPr lang="en-US" sz="2000" dirty="0" smtClean="0"/>
              <a:t>-rays.  Use Brink-Axel E1 calculation rather than </a:t>
            </a:r>
            <a:r>
              <a:rPr lang="en-US" sz="2000" dirty="0" err="1" smtClean="0"/>
              <a:t>Weisskopf</a:t>
            </a:r>
            <a:r>
              <a:rPr lang="en-US" sz="2000" dirty="0" smtClean="0"/>
              <a:t> single particle estimates.</a:t>
            </a:r>
            <a:endParaRPr lang="en-US" sz="2000" dirty="0"/>
          </a:p>
        </p:txBody>
      </p:sp>
      <mc:AlternateContent xmlns:mc="http://schemas.openxmlformats.org/markup-compatibility/2006" xmlns:a14="http://schemas.microsoft.com/office/drawing/2010/main">
        <mc:Choice Requires="a14">
          <p:sp>
            <p:nvSpPr>
              <p:cNvPr id="8" name="TextBox 7"/>
              <p:cNvSpPr txBox="1"/>
              <p:nvPr/>
            </p:nvSpPr>
            <p:spPr>
              <a:xfrm>
                <a:off x="919843" y="1676400"/>
                <a:ext cx="2709396" cy="44396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a:rPr>
                          </m:ctrlPr>
                        </m:sSubPr>
                        <m:e>
                          <m:r>
                            <a:rPr lang="en-US" b="1" i="1" smtClean="0">
                              <a:latin typeface="Cambria Math"/>
                            </a:rPr>
                            <m:t>𝒇</m:t>
                          </m:r>
                        </m:e>
                        <m:sub>
                          <m:r>
                            <a:rPr lang="en-US" b="1" i="1" smtClean="0">
                              <a:latin typeface="Cambria Math"/>
                            </a:rPr>
                            <m:t>𝒆𝒙𝒑</m:t>
                          </m:r>
                        </m:sub>
                      </m:sSub>
                      <m:d>
                        <m:dPr>
                          <m:ctrlPr>
                            <a:rPr lang="en-US" b="1" i="1" smtClean="0">
                              <a:latin typeface="Cambria Math"/>
                            </a:rPr>
                          </m:ctrlPr>
                        </m:dPr>
                        <m:e>
                          <m:sSub>
                            <m:sSubPr>
                              <m:ctrlPr>
                                <a:rPr lang="en-US" b="1" i="1" smtClean="0">
                                  <a:latin typeface="Cambria Math"/>
                                </a:rPr>
                              </m:ctrlPr>
                            </m:sSubPr>
                            <m:e>
                              <m:r>
                                <a:rPr lang="en-US" b="1" i="1" smtClean="0">
                                  <a:latin typeface="Cambria Math"/>
                                </a:rPr>
                                <m:t>𝑬</m:t>
                              </m:r>
                            </m:e>
                            <m:sub>
                              <m:r>
                                <a:rPr lang="en-US" b="1" i="1" smtClean="0">
                                  <a:latin typeface="Cambria Math"/>
                                  <a:ea typeface="Cambria Math"/>
                                </a:rPr>
                                <m:t>𝜸</m:t>
                              </m:r>
                            </m:sub>
                          </m:sSub>
                        </m:e>
                      </m:d>
                      <m:r>
                        <a:rPr lang="en-US" b="1" i="1" smtClean="0">
                          <a:latin typeface="Cambria Math"/>
                        </a:rPr>
                        <m:t>=</m:t>
                      </m:r>
                      <m:sSub>
                        <m:sSubPr>
                          <m:ctrlPr>
                            <a:rPr lang="en-US" b="1" i="1" smtClean="0">
                              <a:latin typeface="Cambria Math"/>
                            </a:rPr>
                          </m:ctrlPr>
                        </m:sSubPr>
                        <m:e>
                          <m:r>
                            <a:rPr lang="en-US" b="1" i="1" smtClean="0">
                              <a:latin typeface="Cambria Math"/>
                            </a:rPr>
                            <m:t>𝑷</m:t>
                          </m:r>
                        </m:e>
                        <m:sub>
                          <m:r>
                            <a:rPr lang="en-US" b="1" i="1" smtClean="0">
                              <a:latin typeface="Cambria Math"/>
                              <a:ea typeface="Cambria Math"/>
                            </a:rPr>
                            <m:t>𝜸</m:t>
                          </m:r>
                        </m:sub>
                      </m:sSub>
                      <m:d>
                        <m:dPr>
                          <m:begChr m:val="⟨"/>
                          <m:endChr m:val="⟩"/>
                          <m:ctrlPr>
                            <a:rPr lang="en-US" b="1" i="1" smtClean="0">
                              <a:latin typeface="Cambria Math"/>
                            </a:rPr>
                          </m:ctrlPr>
                        </m:dPr>
                        <m:e>
                          <m:sSub>
                            <m:sSubPr>
                              <m:ctrlPr>
                                <a:rPr lang="en-US" b="1" i="1" smtClean="0">
                                  <a:latin typeface="Cambria Math"/>
                                </a:rPr>
                              </m:ctrlPr>
                            </m:sSubPr>
                            <m:e>
                              <m:r>
                                <a:rPr lang="el-GR" b="1" i="1" smtClean="0">
                                  <a:latin typeface="Cambria Math"/>
                                  <a:ea typeface="Cambria Math"/>
                                </a:rPr>
                                <m:t>𝜞</m:t>
                              </m:r>
                            </m:e>
                            <m:sub>
                              <m:sSup>
                                <m:sSupPr>
                                  <m:ctrlPr>
                                    <a:rPr lang="en-US" b="1" i="1" smtClean="0">
                                      <a:latin typeface="Cambria Math"/>
                                    </a:rPr>
                                  </m:ctrlPr>
                                </m:sSupPr>
                                <m:e>
                                  <m:r>
                                    <a:rPr lang="en-US" b="1" i="1" smtClean="0">
                                      <a:latin typeface="Cambria Math"/>
                                      <a:ea typeface="Cambria Math"/>
                                    </a:rPr>
                                    <m:t>𝜸</m:t>
                                  </m:r>
                                </m:e>
                                <m:sup>
                                  <m:r>
                                    <a:rPr lang="en-US" b="1" i="1" smtClean="0">
                                      <a:latin typeface="Cambria Math"/>
                                    </a:rPr>
                                    <m:t>𝟎</m:t>
                                  </m:r>
                                </m:sup>
                              </m:sSup>
                            </m:sub>
                          </m:sSub>
                        </m:e>
                      </m:d>
                      <m:r>
                        <a:rPr lang="en-US" b="1" i="1" smtClean="0">
                          <a:latin typeface="Cambria Math"/>
                        </a:rPr>
                        <m:t>/</m:t>
                      </m:r>
                      <m:sSup>
                        <m:sSupPr>
                          <m:ctrlPr>
                            <a:rPr lang="en-US" b="1" i="1" smtClean="0">
                              <a:latin typeface="Cambria Math"/>
                            </a:rPr>
                          </m:ctrlPr>
                        </m:sSupPr>
                        <m:e>
                          <m:sSub>
                            <m:sSubPr>
                              <m:ctrlPr>
                                <a:rPr lang="en-US" b="1" i="1" smtClean="0">
                                  <a:latin typeface="Cambria Math"/>
                                </a:rPr>
                              </m:ctrlPr>
                            </m:sSubPr>
                            <m:e>
                              <m:r>
                                <a:rPr lang="en-US" b="1" i="1" smtClean="0">
                                  <a:latin typeface="Cambria Math"/>
                                </a:rPr>
                                <m:t>𝑬</m:t>
                              </m:r>
                            </m:e>
                            <m:sub>
                              <m:r>
                                <a:rPr lang="en-US" b="1" i="1" smtClean="0">
                                  <a:latin typeface="Cambria Math"/>
                                  <a:ea typeface="Cambria Math"/>
                                </a:rPr>
                                <m:t>𝜸</m:t>
                              </m:r>
                            </m:sub>
                          </m:sSub>
                        </m:e>
                        <m:sup>
                          <m:r>
                            <a:rPr lang="en-US" b="1" i="1" smtClean="0">
                              <a:latin typeface="Cambria Math"/>
                            </a:rPr>
                            <m:t>𝟑</m:t>
                          </m:r>
                        </m:sup>
                      </m:sSup>
                    </m:oMath>
                  </m:oMathPara>
                </a14:m>
                <a:endParaRPr lang="en-US" b="1" i="1" dirty="0"/>
              </a:p>
            </p:txBody>
          </p:sp>
        </mc:Choice>
        <mc:Fallback xmlns="">
          <p:sp>
            <p:nvSpPr>
              <p:cNvPr id="8" name="TextBox 7"/>
              <p:cNvSpPr txBox="1">
                <a:spLocks noRot="1" noChangeAspect="1" noMove="1" noResize="1" noEditPoints="1" noAdjustHandles="1" noChangeArrowheads="1" noChangeShapeType="1" noTextEdit="1"/>
              </p:cNvSpPr>
              <p:nvPr/>
            </p:nvSpPr>
            <p:spPr>
              <a:xfrm>
                <a:off x="919843" y="1676400"/>
                <a:ext cx="2709396" cy="443968"/>
              </a:xfrm>
              <a:prstGeom prst="rect">
                <a:avLst/>
              </a:prstGeom>
              <a:blipFill rotWithShape="1">
                <a:blip r:embed="rId4"/>
                <a:stretch>
                  <a:fillRect b="-137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5921828" y="5181600"/>
                <a:ext cx="2590800" cy="912558"/>
              </a:xfrm>
              <a:prstGeom prst="rect">
                <a:avLst/>
              </a:prstGeom>
              <a:noFill/>
              <a:ln>
                <a:solidFill>
                  <a:schemeClr val="tx1"/>
                </a:solidFill>
              </a:ln>
            </p:spPr>
            <p:txBody>
              <a:bodyPr wrap="square" lIns="0" tIns="0" rIns="0" bIns="0" rtlCol="0">
                <a:spAutoFit/>
              </a:bodyPr>
              <a:lstStyle/>
              <a:p>
                <a:r>
                  <a:rPr lang="en-US" dirty="0" smtClean="0"/>
                  <a:t>           </a:t>
                </a:r>
                <a14:m>
                  <m:oMath xmlns:m="http://schemas.openxmlformats.org/officeDocument/2006/math">
                    <m:sSub>
                      <m:sSubPr>
                        <m:ctrlPr>
                          <a:rPr lang="en-US" b="1" i="1" smtClean="0">
                            <a:latin typeface="Cambria Math"/>
                          </a:rPr>
                        </m:ctrlPr>
                      </m:sSubPr>
                      <m:e>
                        <m:r>
                          <a:rPr lang="en-US" b="1" i="1" smtClean="0">
                            <a:latin typeface="Cambria Math"/>
                          </a:rPr>
                          <m:t>𝑬</m:t>
                        </m:r>
                      </m:e>
                      <m:sub>
                        <m:sSub>
                          <m:sSubPr>
                            <m:ctrlPr>
                              <a:rPr lang="en-US" b="1" i="1" smtClean="0">
                                <a:latin typeface="Cambria Math"/>
                              </a:rPr>
                            </m:ctrlPr>
                          </m:sSubPr>
                          <m:e>
                            <m:r>
                              <a:rPr lang="en-US" b="1" i="1" smtClean="0">
                                <a:latin typeface="Cambria Math"/>
                                <a:ea typeface="Cambria Math"/>
                              </a:rPr>
                              <m:t>𝑮</m:t>
                            </m:r>
                          </m:e>
                          <m:sub>
                            <m:r>
                              <a:rPr lang="en-US" b="1" i="1" smtClean="0">
                                <a:latin typeface="Cambria Math"/>
                                <a:ea typeface="Cambria Math"/>
                              </a:rPr>
                              <m:t>𝟏</m:t>
                            </m:r>
                          </m:sub>
                        </m:sSub>
                      </m:sub>
                    </m:sSub>
                    <m:r>
                      <a:rPr lang="en-US" b="1" i="1" smtClean="0">
                        <a:latin typeface="Cambria Math"/>
                      </a:rPr>
                      <m:t>=</m:t>
                    </m:r>
                    <m:r>
                      <a:rPr lang="en-US" b="1" i="1" smtClean="0">
                        <a:latin typeface="Cambria Math"/>
                      </a:rPr>
                      <m:t>𝟏𝟗</m:t>
                    </m:r>
                    <m:r>
                      <a:rPr lang="en-US" b="1" i="1" smtClean="0">
                        <a:latin typeface="Cambria Math"/>
                      </a:rPr>
                      <m:t>.</m:t>
                    </m:r>
                    <m:r>
                      <a:rPr lang="en-US" b="1" i="1" smtClean="0">
                        <a:latin typeface="Cambria Math"/>
                      </a:rPr>
                      <m:t>𝟑𝟓</m:t>
                    </m:r>
                    <m:r>
                      <a:rPr lang="en-US" b="1" i="1" smtClean="0">
                        <a:latin typeface="Cambria Math"/>
                      </a:rPr>
                      <m:t> </m:t>
                    </m:r>
                    <m:r>
                      <a:rPr lang="en-US" b="1" i="1" smtClean="0">
                        <a:latin typeface="Cambria Math"/>
                      </a:rPr>
                      <m:t>𝑴𝒆𝑽</m:t>
                    </m:r>
                  </m:oMath>
                </a14:m>
                <a:endParaRPr lang="en-US" b="1" i="1" dirty="0" smtClean="0">
                  <a:latin typeface="Cambria Math"/>
                </a:endParaRPr>
              </a:p>
              <a:p>
                <a:r>
                  <a:rPr lang="en-US" b="1" dirty="0" smtClean="0"/>
                  <a:t>            </a:t>
                </a:r>
                <a14:m>
                  <m:oMath xmlns:m="http://schemas.openxmlformats.org/officeDocument/2006/math">
                    <m:sSub>
                      <m:sSubPr>
                        <m:ctrlPr>
                          <a:rPr lang="en-US" b="1" i="1" smtClean="0">
                            <a:latin typeface="Cambria Math"/>
                          </a:rPr>
                        </m:ctrlPr>
                      </m:sSubPr>
                      <m:e>
                        <m:r>
                          <a:rPr lang="el-GR" b="1" i="1" smtClean="0">
                            <a:latin typeface="Cambria Math"/>
                            <a:ea typeface="Cambria Math"/>
                          </a:rPr>
                          <m:t>𝜞</m:t>
                        </m:r>
                      </m:e>
                      <m:sub>
                        <m:sSub>
                          <m:sSubPr>
                            <m:ctrlPr>
                              <a:rPr lang="en-US" b="1" i="1" smtClean="0">
                                <a:latin typeface="Cambria Math"/>
                              </a:rPr>
                            </m:ctrlPr>
                          </m:sSubPr>
                          <m:e>
                            <m:r>
                              <a:rPr lang="en-US" b="1" i="1" smtClean="0">
                                <a:latin typeface="Cambria Math"/>
                              </a:rPr>
                              <m:t>𝑮</m:t>
                            </m:r>
                          </m:e>
                          <m:sub>
                            <m:r>
                              <a:rPr lang="en-US" b="1" i="1" smtClean="0">
                                <a:latin typeface="Cambria Math"/>
                              </a:rPr>
                              <m:t>𝟏</m:t>
                            </m:r>
                          </m:sub>
                        </m:sSub>
                      </m:sub>
                    </m:sSub>
                    <m:r>
                      <a:rPr lang="en-US" b="1" i="1" smtClean="0">
                        <a:latin typeface="Cambria Math"/>
                      </a:rPr>
                      <m:t>=</m:t>
                    </m:r>
                    <m:r>
                      <a:rPr lang="en-US" b="1" i="1" smtClean="0">
                        <a:latin typeface="Cambria Math"/>
                      </a:rPr>
                      <m:t>𝟓</m:t>
                    </m:r>
                    <m:r>
                      <a:rPr lang="en-US" b="1" i="1" smtClean="0">
                        <a:latin typeface="Cambria Math"/>
                      </a:rPr>
                      <m:t>.</m:t>
                    </m:r>
                    <m:r>
                      <a:rPr lang="en-US" b="1" i="1" smtClean="0">
                        <a:latin typeface="Cambria Math"/>
                      </a:rPr>
                      <m:t>𝟓</m:t>
                    </m:r>
                    <m:r>
                      <a:rPr lang="en-US" b="1" i="1" smtClean="0">
                        <a:latin typeface="Cambria Math"/>
                      </a:rPr>
                      <m:t> </m:t>
                    </m:r>
                    <m:r>
                      <a:rPr lang="en-US" b="1" i="1" smtClean="0">
                        <a:latin typeface="Cambria Math"/>
                      </a:rPr>
                      <m:t>𝑴𝒆𝑽</m:t>
                    </m:r>
                  </m:oMath>
                </a14:m>
                <a:endParaRPr lang="en-US" b="1" i="1" dirty="0" smtClean="0">
                  <a:latin typeface="Cambria Math"/>
                </a:endParaRPr>
              </a:p>
              <a:p>
                <a:pPr/>
                <a14:m>
                  <m:oMathPara xmlns:m="http://schemas.openxmlformats.org/officeDocument/2006/math">
                    <m:oMathParaPr>
                      <m:jc m:val="centerGroup"/>
                    </m:oMathParaPr>
                    <m:oMath xmlns:m="http://schemas.openxmlformats.org/officeDocument/2006/math">
                      <m:sSub>
                        <m:sSubPr>
                          <m:ctrlPr>
                            <a:rPr lang="en-US" b="1" i="1" smtClean="0">
                              <a:latin typeface="Cambria Math"/>
                            </a:rPr>
                          </m:ctrlPr>
                        </m:sSubPr>
                        <m:e>
                          <m:r>
                            <a:rPr lang="en-US" b="1" i="1" smtClean="0">
                              <a:latin typeface="Cambria Math"/>
                              <a:ea typeface="Cambria Math"/>
                            </a:rPr>
                            <m:t>𝝈</m:t>
                          </m:r>
                        </m:e>
                        <m:sub>
                          <m:sSub>
                            <m:sSubPr>
                              <m:ctrlPr>
                                <a:rPr lang="en-US" b="1" i="1" smtClean="0">
                                  <a:latin typeface="Cambria Math"/>
                                  <a:ea typeface="Cambria Math"/>
                                </a:rPr>
                              </m:ctrlPr>
                            </m:sSubPr>
                            <m:e>
                              <m:r>
                                <a:rPr lang="en-US" b="1" i="1" smtClean="0">
                                  <a:latin typeface="Cambria Math"/>
                                  <a:ea typeface="Cambria Math"/>
                                </a:rPr>
                                <m:t>𝑮</m:t>
                              </m:r>
                            </m:e>
                            <m:sub>
                              <m:r>
                                <a:rPr lang="en-US" b="1" i="1" smtClean="0">
                                  <a:latin typeface="Cambria Math"/>
                                  <a:ea typeface="Cambria Math"/>
                                </a:rPr>
                                <m:t>𝟏</m:t>
                              </m:r>
                            </m:sub>
                          </m:sSub>
                        </m:sub>
                      </m:sSub>
                      <m:r>
                        <a:rPr lang="en-US" b="1" i="1" smtClean="0">
                          <a:latin typeface="Cambria Math"/>
                        </a:rPr>
                        <m:t>=</m:t>
                      </m:r>
                      <m:r>
                        <a:rPr lang="en-US" b="1" i="1" smtClean="0">
                          <a:latin typeface="Cambria Math"/>
                        </a:rPr>
                        <m:t>𝟏𝟒𝟕</m:t>
                      </m:r>
                      <m:r>
                        <a:rPr lang="en-US" b="1" i="1" smtClean="0">
                          <a:latin typeface="Cambria Math"/>
                        </a:rPr>
                        <m:t> </m:t>
                      </m:r>
                      <m:r>
                        <a:rPr lang="en-US" b="1" i="1" smtClean="0">
                          <a:latin typeface="Cambria Math"/>
                        </a:rPr>
                        <m:t>𝒎𝒃</m:t>
                      </m:r>
                    </m:oMath>
                  </m:oMathPara>
                </a14:m>
                <a:endParaRPr lang="en-US" b="1" dirty="0"/>
              </a:p>
            </p:txBody>
          </p:sp>
        </mc:Choice>
        <mc:Fallback xmlns="">
          <p:sp>
            <p:nvSpPr>
              <p:cNvPr id="9" name="TextBox 8"/>
              <p:cNvSpPr txBox="1">
                <a:spLocks noRot="1" noChangeAspect="1" noMove="1" noResize="1" noEditPoints="1" noAdjustHandles="1" noChangeArrowheads="1" noChangeShapeType="1" noTextEdit="1"/>
              </p:cNvSpPr>
              <p:nvPr/>
            </p:nvSpPr>
            <p:spPr>
              <a:xfrm>
                <a:off x="5921828" y="5181600"/>
                <a:ext cx="2590800" cy="912558"/>
              </a:xfrm>
              <a:prstGeom prst="rect">
                <a:avLst/>
              </a:prstGeom>
              <a:blipFill rotWithShape="1">
                <a:blip r:embed="rId5"/>
                <a:stretch>
                  <a:fillRect b="-1974"/>
                </a:stretch>
              </a:blipFill>
              <a:ln>
                <a:solidFill>
                  <a:schemeClr val="tx1"/>
                </a:solidFill>
              </a:ln>
            </p:spPr>
            <p:txBody>
              <a:bodyPr/>
              <a:lstStyle/>
              <a:p>
                <a:r>
                  <a:rPr lang="en-US">
                    <a:noFill/>
                  </a:rPr>
                  <a:t> </a:t>
                </a:r>
              </a:p>
            </p:txBody>
          </p:sp>
        </mc:Fallback>
      </mc:AlternateContent>
    </p:spTree>
    <p:extLst>
      <p:ext uri="{BB962C8B-B14F-4D97-AF65-F5344CB8AC3E}">
        <p14:creationId xmlns:p14="http://schemas.microsoft.com/office/powerpoint/2010/main" val="1496505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effectLst>
                  <a:outerShdw blurRad="38100" dist="38100" dir="2700000" algn="tl">
                    <a:srgbClr val="000000">
                      <a:alpha val="43137"/>
                    </a:srgbClr>
                  </a:outerShdw>
                </a:effectLst>
              </a:rPr>
              <a:t>Thermal (</a:t>
            </a:r>
            <a:r>
              <a:rPr lang="en-US" b="1" dirty="0" err="1">
                <a:solidFill>
                  <a:schemeClr val="tx2"/>
                </a:solidFill>
                <a:effectLst>
                  <a:outerShdw blurRad="38100" dist="38100" dir="2700000" algn="tl">
                    <a:srgbClr val="000000">
                      <a:alpha val="43137"/>
                    </a:srgbClr>
                  </a:outerShdw>
                </a:effectLst>
              </a:rPr>
              <a:t>n,</a:t>
            </a:r>
            <a:r>
              <a:rPr lang="en-US" b="1" dirty="0" err="1">
                <a:solidFill>
                  <a:schemeClr val="tx2"/>
                </a:solidFill>
                <a:effectLst>
                  <a:outerShdw blurRad="38100" dist="38100" dir="2700000" algn="tl">
                    <a:srgbClr val="000000">
                      <a:alpha val="43137"/>
                    </a:srgbClr>
                  </a:outerShdw>
                </a:effectLst>
                <a:latin typeface="Symbol" panose="05050102010706020507" pitchFamily="18" charset="2"/>
              </a:rPr>
              <a:t>g</a:t>
            </a:r>
            <a:r>
              <a:rPr lang="en-US" b="1" dirty="0">
                <a:solidFill>
                  <a:schemeClr val="tx2"/>
                </a:solidFill>
                <a:effectLst>
                  <a:outerShdw blurRad="38100" dist="38100" dir="2700000" algn="tl">
                    <a:srgbClr val="000000">
                      <a:alpha val="43137"/>
                    </a:srgbClr>
                  </a:outerShdw>
                </a:effectLst>
              </a:rPr>
              <a:t>) Data</a:t>
            </a:r>
            <a:endParaRPr lang="en-US" dirty="0"/>
          </a:p>
        </p:txBody>
      </p:sp>
      <p:grpSp>
        <p:nvGrpSpPr>
          <p:cNvPr id="3" name="Group 2"/>
          <p:cNvGrpSpPr/>
          <p:nvPr/>
        </p:nvGrpSpPr>
        <p:grpSpPr>
          <a:xfrm>
            <a:off x="359229" y="1569720"/>
            <a:ext cx="8630194" cy="2392680"/>
            <a:chOff x="359229" y="1569720"/>
            <a:chExt cx="8630194" cy="239268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543" y="2057400"/>
              <a:ext cx="856488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229" y="1569720"/>
              <a:ext cx="6400800" cy="396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3134458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86"/>
            <a:ext cx="8229600" cy="979714"/>
          </a:xfrm>
        </p:spPr>
        <p:txBody>
          <a:bodyPr/>
          <a:lstStyle/>
          <a:p>
            <a:r>
              <a:rPr lang="en-US" b="1" dirty="0" smtClean="0">
                <a:solidFill>
                  <a:schemeClr val="tx2"/>
                </a:solidFill>
                <a:effectLst>
                  <a:outerShdw blurRad="38100" dist="38100" dir="2700000" algn="tl">
                    <a:srgbClr val="000000">
                      <a:alpha val="43137"/>
                    </a:srgbClr>
                  </a:outerShdw>
                </a:effectLst>
              </a:rPr>
              <a:t>Thermal (</a:t>
            </a:r>
            <a:r>
              <a:rPr lang="en-US" b="1" dirty="0" err="1" smtClean="0">
                <a:solidFill>
                  <a:schemeClr val="tx2"/>
                </a:solidFill>
                <a:effectLst>
                  <a:outerShdw blurRad="38100" dist="38100" dir="2700000" algn="tl">
                    <a:srgbClr val="000000">
                      <a:alpha val="43137"/>
                    </a:srgbClr>
                  </a:outerShdw>
                </a:effectLst>
              </a:rPr>
              <a:t>n,</a:t>
            </a:r>
            <a:r>
              <a:rPr lang="en-US" b="1" dirty="0" err="1" smtClean="0">
                <a:solidFill>
                  <a:schemeClr val="tx2"/>
                </a:solidFill>
                <a:effectLst>
                  <a:outerShdw blurRad="38100" dist="38100" dir="2700000" algn="tl">
                    <a:srgbClr val="000000">
                      <a:alpha val="43137"/>
                    </a:srgbClr>
                  </a:outerShdw>
                </a:effectLst>
                <a:latin typeface="Symbol" panose="05050102010706020507" pitchFamily="18" charset="2"/>
              </a:rPr>
              <a:t>g</a:t>
            </a:r>
            <a:r>
              <a:rPr lang="en-US" b="1" dirty="0" smtClean="0">
                <a:solidFill>
                  <a:schemeClr val="tx2"/>
                </a:solidFill>
                <a:effectLst>
                  <a:outerShdw blurRad="38100" dist="38100" dir="2700000" algn="tl">
                    <a:srgbClr val="000000">
                      <a:alpha val="43137"/>
                    </a:srgbClr>
                  </a:outerShdw>
                </a:effectLst>
              </a:rPr>
              <a:t>) Data</a:t>
            </a:r>
            <a:endParaRPr lang="en-US" dirty="0"/>
          </a:p>
        </p:txBody>
      </p:sp>
      <p:sp>
        <p:nvSpPr>
          <p:cNvPr id="3" name="TextBox 2"/>
          <p:cNvSpPr txBox="1"/>
          <p:nvPr/>
        </p:nvSpPr>
        <p:spPr>
          <a:xfrm>
            <a:off x="457200" y="1066800"/>
            <a:ext cx="8077200" cy="5350183"/>
          </a:xfrm>
          <a:prstGeom prst="rect">
            <a:avLst/>
          </a:prstGeom>
          <a:noFill/>
        </p:spPr>
        <p:txBody>
          <a:bodyPr wrap="square" lIns="0" rIns="0" rtlCol="0">
            <a:spAutoFit/>
          </a:bodyPr>
          <a:lstStyle/>
          <a:p>
            <a:r>
              <a:rPr lang="en-US" sz="2000" dirty="0" smtClean="0"/>
              <a:t>The </a:t>
            </a:r>
            <a:r>
              <a:rPr lang="en-US" sz="2000" b="1" dirty="0" smtClean="0"/>
              <a:t>Rydberg-Ritz Combination Principle</a:t>
            </a:r>
            <a:r>
              <a:rPr lang="en-US" sz="2000" dirty="0" smtClean="0"/>
              <a:t> is the theory proposed by Walter Ritz in 1908 to explain the relationship of the spectral lines for all atoms. The principle states that the spectral lines of any element include frequencies that are either the sum or the difference of the frequencies of two other lines.</a:t>
            </a:r>
          </a:p>
          <a:p>
            <a:pPr>
              <a:spcBef>
                <a:spcPts val="1000"/>
              </a:spcBef>
            </a:pPr>
            <a:r>
              <a:rPr lang="en-US" sz="2000" dirty="0" smtClean="0"/>
              <a:t>This method is used by authors and evaluators in reverse to find new (</a:t>
            </a:r>
            <a:r>
              <a:rPr lang="en-US" sz="2000" dirty="0" err="1" smtClean="0"/>
              <a:t>n,</a:t>
            </a:r>
            <a:r>
              <a:rPr lang="en-US" sz="2000" dirty="0" err="1" smtClean="0">
                <a:latin typeface="Symbol" panose="05050102010706020507" pitchFamily="18" charset="2"/>
              </a:rPr>
              <a:t>g</a:t>
            </a:r>
            <a:r>
              <a:rPr lang="en-US" sz="2000" dirty="0" smtClean="0"/>
              <a:t>) levels but it is not generally valid due to the complexity of the spectrum.</a:t>
            </a:r>
          </a:p>
          <a:p>
            <a:pPr>
              <a:spcBef>
                <a:spcPts val="1000"/>
              </a:spcBef>
            </a:pPr>
            <a:r>
              <a:rPr lang="en-US" sz="2000" dirty="0" smtClean="0"/>
              <a:t>For example in </a:t>
            </a:r>
            <a:r>
              <a:rPr lang="en-US" sz="2000" baseline="30000" dirty="0" smtClean="0"/>
              <a:t>56</a:t>
            </a:r>
            <a:r>
              <a:rPr lang="en-US" sz="2000" dirty="0" smtClean="0"/>
              <a:t>Fe(</a:t>
            </a:r>
            <a:r>
              <a:rPr lang="en-US" sz="2000" dirty="0" err="1" smtClean="0"/>
              <a:t>n,</a:t>
            </a:r>
            <a:r>
              <a:rPr lang="en-US" sz="2000" dirty="0" err="1" smtClean="0">
                <a:latin typeface="Symbol" panose="05050102010706020507" pitchFamily="18" charset="2"/>
              </a:rPr>
              <a:t>g</a:t>
            </a:r>
            <a:r>
              <a:rPr lang="en-US" sz="2000" dirty="0" smtClean="0"/>
              <a:t>)</a:t>
            </a:r>
            <a:r>
              <a:rPr lang="en-US" sz="2000" baseline="30000" dirty="0" smtClean="0"/>
              <a:t>57</a:t>
            </a:r>
            <a:r>
              <a:rPr lang="en-US" sz="2000" dirty="0" smtClean="0"/>
              <a:t>Fe we resolve 449 </a:t>
            </a:r>
            <a:r>
              <a:rPr lang="en-US" sz="2000" dirty="0" smtClean="0">
                <a:latin typeface="Symbol" panose="05050102010706020507" pitchFamily="18" charset="2"/>
              </a:rPr>
              <a:t>g</a:t>
            </a:r>
            <a:r>
              <a:rPr lang="en-US" sz="2000" dirty="0" smtClean="0"/>
              <a:t>-rays from 0-7646 </a:t>
            </a:r>
            <a:r>
              <a:rPr lang="en-US" sz="2000" dirty="0" err="1" smtClean="0"/>
              <a:t>keV</a:t>
            </a:r>
            <a:r>
              <a:rPr lang="en-US" sz="2000" dirty="0" smtClean="0"/>
              <a:t>, for an average separation of 17 </a:t>
            </a:r>
            <a:r>
              <a:rPr lang="en-US" sz="2000" dirty="0" err="1" smtClean="0"/>
              <a:t>keV</a:t>
            </a:r>
            <a:r>
              <a:rPr lang="en-US" sz="2000" dirty="0" smtClean="0"/>
              <a:t>.  </a:t>
            </a:r>
            <a:r>
              <a:rPr lang="en-US" sz="2000" dirty="0" smtClean="0">
                <a:solidFill>
                  <a:srgbClr val="FF0000"/>
                </a:solidFill>
              </a:rPr>
              <a:t>There is a 1/17 chance that a transition energy will match a level energy difference within 1 </a:t>
            </a:r>
            <a:r>
              <a:rPr lang="en-US" sz="2000" dirty="0" err="1" smtClean="0">
                <a:solidFill>
                  <a:srgbClr val="FF0000"/>
                </a:solidFill>
              </a:rPr>
              <a:t>keV</a:t>
            </a:r>
            <a:r>
              <a:rPr lang="en-US" sz="2000" dirty="0"/>
              <a:t>.</a:t>
            </a:r>
            <a:r>
              <a:rPr lang="en-US" sz="2000" dirty="0" smtClean="0"/>
              <a:t> </a:t>
            </a:r>
          </a:p>
          <a:p>
            <a:pPr>
              <a:spcBef>
                <a:spcPts val="1000"/>
              </a:spcBef>
            </a:pPr>
            <a:r>
              <a:rPr lang="en-US" sz="2000" dirty="0" smtClean="0"/>
              <a:t>With the aid of coincidence data 32 levels in </a:t>
            </a:r>
            <a:r>
              <a:rPr lang="en-US" sz="2000" baseline="30000" dirty="0" smtClean="0"/>
              <a:t>57</a:t>
            </a:r>
            <a:r>
              <a:rPr lang="en-US" sz="2000" dirty="0" smtClean="0"/>
              <a:t>Fe previously assigned by energy sums and adopted in ENSDF were found not to exist.</a:t>
            </a:r>
          </a:p>
          <a:p>
            <a:pPr>
              <a:spcBef>
                <a:spcPts val="1000"/>
              </a:spcBef>
            </a:pPr>
            <a:r>
              <a:rPr lang="en-US" sz="2000" dirty="0" smtClean="0"/>
              <a:t>Do not adopt levels found by energy sums unless</a:t>
            </a:r>
          </a:p>
          <a:p>
            <a:pPr marL="800100" lvl="1" indent="-342900">
              <a:spcBef>
                <a:spcPts val="1000"/>
              </a:spcBef>
              <a:buFont typeface="Arial" panose="020B0604020202020204" pitchFamily="34" charset="0"/>
              <a:buChar char="•"/>
            </a:pPr>
            <a:r>
              <a:rPr lang="en-US" sz="2000" dirty="0" smtClean="0"/>
              <a:t>Their existence is confirmed by other reaction measurements</a:t>
            </a:r>
          </a:p>
          <a:p>
            <a:pPr marL="800100" lvl="1" indent="-342900">
              <a:buFont typeface="Arial" panose="020B0604020202020204" pitchFamily="34" charset="0"/>
              <a:buChar char="•"/>
            </a:pPr>
            <a:r>
              <a:rPr lang="en-US" sz="2000" dirty="0" smtClean="0"/>
              <a:t>At least 3-4 interconnecting transitions can be found whose energies match well</a:t>
            </a:r>
          </a:p>
        </p:txBody>
      </p:sp>
    </p:spTree>
    <p:extLst>
      <p:ext uri="{BB962C8B-B14F-4D97-AF65-F5344CB8AC3E}">
        <p14:creationId xmlns:p14="http://schemas.microsoft.com/office/powerpoint/2010/main" val="2380259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0"/>
            <a:ext cx="8229600" cy="914400"/>
          </a:xfrm>
        </p:spPr>
        <p:txBody>
          <a:bodyPr/>
          <a:lstStyle/>
          <a:p>
            <a:r>
              <a:rPr lang="en-US" b="1" dirty="0">
                <a:solidFill>
                  <a:schemeClr val="tx2"/>
                </a:solidFill>
                <a:effectLst>
                  <a:outerShdw blurRad="38100" dist="38100" dir="2700000" algn="tl">
                    <a:srgbClr val="000000">
                      <a:alpha val="43137"/>
                    </a:srgbClr>
                  </a:outerShdw>
                </a:effectLst>
              </a:rPr>
              <a:t>Thermal (</a:t>
            </a:r>
            <a:r>
              <a:rPr lang="en-US" b="1" dirty="0" err="1">
                <a:solidFill>
                  <a:schemeClr val="tx2"/>
                </a:solidFill>
                <a:effectLst>
                  <a:outerShdw blurRad="38100" dist="38100" dir="2700000" algn="tl">
                    <a:srgbClr val="000000">
                      <a:alpha val="43137"/>
                    </a:srgbClr>
                  </a:outerShdw>
                </a:effectLst>
              </a:rPr>
              <a:t>n,</a:t>
            </a:r>
            <a:r>
              <a:rPr lang="en-US" b="1" dirty="0" err="1">
                <a:solidFill>
                  <a:schemeClr val="tx2"/>
                </a:solidFill>
                <a:effectLst>
                  <a:outerShdw blurRad="38100" dist="38100" dir="2700000" algn="tl">
                    <a:srgbClr val="000000">
                      <a:alpha val="43137"/>
                    </a:srgbClr>
                  </a:outerShdw>
                </a:effectLst>
                <a:latin typeface="Symbol" panose="05050102010706020507" pitchFamily="18" charset="2"/>
              </a:rPr>
              <a:t>g</a:t>
            </a:r>
            <a:r>
              <a:rPr lang="en-US" b="1" dirty="0">
                <a:solidFill>
                  <a:schemeClr val="tx2"/>
                </a:solidFill>
                <a:effectLst>
                  <a:outerShdw blurRad="38100" dist="38100" dir="2700000" algn="tl">
                    <a:srgbClr val="000000">
                      <a:alpha val="43137"/>
                    </a:srgbClr>
                  </a:outerShdw>
                </a:effectLst>
              </a:rPr>
              <a:t>) Data</a:t>
            </a:r>
            <a:endParaRPr lang="en-US" dirty="0"/>
          </a:p>
        </p:txBody>
      </p:sp>
      <p:sp>
        <p:nvSpPr>
          <p:cNvPr id="3" name="TextBox 2"/>
          <p:cNvSpPr txBox="1"/>
          <p:nvPr/>
        </p:nvSpPr>
        <p:spPr>
          <a:xfrm>
            <a:off x="5029200" y="1480066"/>
            <a:ext cx="4038600" cy="5334794"/>
          </a:xfrm>
          <a:prstGeom prst="rect">
            <a:avLst/>
          </a:prstGeom>
          <a:noFill/>
        </p:spPr>
        <p:txBody>
          <a:bodyPr wrap="square" lIns="0" tIns="0" rIns="0" bIns="0" rtlCol="0">
            <a:spAutoFit/>
          </a:bodyPr>
          <a:lstStyle/>
          <a:p>
            <a:pPr algn="ctr"/>
            <a:r>
              <a:rPr lang="en-US" sz="2000" b="1" u="sng" dirty="0" smtClean="0"/>
              <a:t>4725.69(24) </a:t>
            </a:r>
            <a:r>
              <a:rPr lang="en-US" sz="2000" b="1" u="sng" dirty="0" err="1" smtClean="0"/>
              <a:t>keV</a:t>
            </a:r>
            <a:r>
              <a:rPr lang="en-US" sz="2000" b="1" u="sng" dirty="0" smtClean="0"/>
              <a:t> </a:t>
            </a:r>
            <a:r>
              <a:rPr lang="en-US" sz="2000" b="1" u="sng" dirty="0" smtClean="0">
                <a:latin typeface="Symbol" panose="05050102010706020507" pitchFamily="18" charset="2"/>
              </a:rPr>
              <a:t>g</a:t>
            </a:r>
            <a:r>
              <a:rPr lang="en-US" sz="2000" b="1" u="sng" dirty="0" smtClean="0"/>
              <a:t>-ray from </a:t>
            </a:r>
            <a:r>
              <a:rPr lang="en-US" sz="2000" b="1" u="sng" baseline="30000" dirty="0" smtClean="0"/>
              <a:t>56</a:t>
            </a:r>
            <a:r>
              <a:rPr lang="en-US" sz="2000" b="1" u="sng" dirty="0" smtClean="0"/>
              <a:t>Fe(</a:t>
            </a:r>
            <a:r>
              <a:rPr lang="en-US" sz="2000" b="1" u="sng" dirty="0" err="1" smtClean="0"/>
              <a:t>n,</a:t>
            </a:r>
            <a:r>
              <a:rPr lang="en-US" sz="2000" b="1" u="sng" dirty="0" err="1" smtClean="0">
                <a:latin typeface="Symbol" panose="05050102010706020507" pitchFamily="18" charset="2"/>
              </a:rPr>
              <a:t>g</a:t>
            </a:r>
            <a:r>
              <a:rPr lang="en-US" sz="2000" b="1" u="sng" dirty="0" smtClean="0"/>
              <a:t>)</a:t>
            </a:r>
          </a:p>
          <a:p>
            <a:pPr>
              <a:spcBef>
                <a:spcPts val="1000"/>
              </a:spcBef>
            </a:pPr>
            <a:r>
              <a:rPr lang="en-US" sz="2000" dirty="0" smtClean="0"/>
              <a:t>Previously placed as primary E1 </a:t>
            </a:r>
            <a:r>
              <a:rPr lang="en-US" sz="2000" dirty="0" smtClean="0">
                <a:latin typeface="Symbol" panose="05050102010706020507" pitchFamily="18" charset="2"/>
              </a:rPr>
              <a:t>g</a:t>
            </a:r>
            <a:r>
              <a:rPr lang="en-US" sz="2000" dirty="0" smtClean="0"/>
              <a:t>-ray populating 2920.56-keV level</a:t>
            </a:r>
          </a:p>
          <a:p>
            <a:pPr algn="ctr">
              <a:spcBef>
                <a:spcPts val="1000"/>
              </a:spcBef>
            </a:pPr>
            <a:r>
              <a:rPr lang="en-US" sz="2000" dirty="0" err="1" smtClean="0"/>
              <a:t>E</a:t>
            </a:r>
            <a:r>
              <a:rPr lang="en-US" sz="2000" baseline="-25000" dirty="0" err="1" smtClean="0">
                <a:latin typeface="Symbol" panose="05050102010706020507" pitchFamily="18" charset="2"/>
              </a:rPr>
              <a:t>g</a:t>
            </a:r>
            <a:r>
              <a:rPr lang="en-US" sz="2000" dirty="0" smtClean="0"/>
              <a:t>(</a:t>
            </a:r>
            <a:r>
              <a:rPr lang="en-US" sz="2000" dirty="0" err="1" smtClean="0"/>
              <a:t>calc</a:t>
            </a:r>
            <a:r>
              <a:rPr lang="en-US" sz="2000" dirty="0" smtClean="0"/>
              <a:t>)=4725.62 </a:t>
            </a:r>
            <a:r>
              <a:rPr lang="en-US" sz="2000" dirty="0" err="1" smtClean="0"/>
              <a:t>keV</a:t>
            </a:r>
            <a:endParaRPr lang="en-US" sz="2000" dirty="0" smtClean="0"/>
          </a:p>
          <a:p>
            <a:pPr>
              <a:spcBef>
                <a:spcPts val="1000"/>
              </a:spcBef>
            </a:pPr>
            <a:r>
              <a:rPr lang="en-US" sz="2000" dirty="0" smtClean="0">
                <a:solidFill>
                  <a:srgbClr val="FF0000"/>
                </a:solidFill>
              </a:rPr>
              <a:t>Not observed in coincidence with 2920.56-keV </a:t>
            </a:r>
            <a:r>
              <a:rPr lang="en-US" sz="2000" dirty="0" smtClean="0">
                <a:solidFill>
                  <a:srgbClr val="FF0000"/>
                </a:solidFill>
                <a:latin typeface="Symbol" panose="05050102010706020507" pitchFamily="18" charset="2"/>
              </a:rPr>
              <a:t>g</a:t>
            </a:r>
            <a:r>
              <a:rPr lang="en-US" sz="2000" dirty="0" smtClean="0">
                <a:solidFill>
                  <a:srgbClr val="FF0000"/>
                </a:solidFill>
              </a:rPr>
              <a:t>-ray!</a:t>
            </a:r>
          </a:p>
          <a:p>
            <a:pPr>
              <a:spcBef>
                <a:spcPts val="1000"/>
              </a:spcBef>
            </a:pPr>
            <a:endParaRPr lang="en-US" sz="2000" dirty="0" smtClean="0">
              <a:solidFill>
                <a:srgbClr val="FF0000"/>
              </a:solidFill>
            </a:endParaRPr>
          </a:p>
          <a:p>
            <a:pPr>
              <a:spcBef>
                <a:spcPts val="1000"/>
              </a:spcBef>
            </a:pPr>
            <a:endParaRPr lang="en-US" sz="2000" dirty="0">
              <a:solidFill>
                <a:srgbClr val="FF0000"/>
              </a:solidFill>
            </a:endParaRPr>
          </a:p>
          <a:p>
            <a:r>
              <a:rPr lang="en-US" sz="2000" dirty="0" smtClean="0"/>
              <a:t>Alternative placement from 6252.85(5) </a:t>
            </a:r>
            <a:r>
              <a:rPr lang="en-US" sz="2000" dirty="0" err="1" smtClean="0"/>
              <a:t>keV</a:t>
            </a:r>
            <a:r>
              <a:rPr lang="en-US" sz="2000" dirty="0" smtClean="0"/>
              <a:t> (1/2,3/2,5/2</a:t>
            </a:r>
            <a:r>
              <a:rPr lang="en-US" sz="2000" baseline="30000" dirty="0" smtClean="0">
                <a:latin typeface="Symbol" panose="05050102010706020507" pitchFamily="18" charset="2"/>
              </a:rPr>
              <a:t>+</a:t>
            </a:r>
            <a:r>
              <a:rPr lang="en-US" sz="2000" dirty="0" smtClean="0"/>
              <a:t>) level to 1627.29(2) </a:t>
            </a:r>
            <a:r>
              <a:rPr lang="en-US" sz="2000" dirty="0" err="1" smtClean="0"/>
              <a:t>keV</a:t>
            </a:r>
            <a:r>
              <a:rPr lang="en-US" sz="2000" dirty="0" smtClean="0"/>
              <a:t> 3/2</a:t>
            </a:r>
            <a:r>
              <a:rPr lang="en-US" sz="2000" baseline="30000" dirty="0" smtClean="0">
                <a:latin typeface="Symbol" panose="05050102010706020507" pitchFamily="18" charset="2"/>
              </a:rPr>
              <a:t>-</a:t>
            </a:r>
            <a:r>
              <a:rPr lang="en-US" sz="2000" dirty="0" smtClean="0"/>
              <a:t> level</a:t>
            </a:r>
          </a:p>
          <a:p>
            <a:pPr algn="ctr">
              <a:spcBef>
                <a:spcPts val="1000"/>
              </a:spcBef>
            </a:pPr>
            <a:r>
              <a:rPr lang="en-US" sz="2000" dirty="0" err="1" smtClean="0"/>
              <a:t>E</a:t>
            </a:r>
            <a:r>
              <a:rPr lang="en-US" sz="2000" baseline="-25000" dirty="0" err="1" smtClean="0">
                <a:latin typeface="Symbol" panose="05050102010706020507" pitchFamily="18" charset="2"/>
              </a:rPr>
              <a:t>g</a:t>
            </a:r>
            <a:r>
              <a:rPr lang="en-US" sz="2000" dirty="0" smtClean="0"/>
              <a:t>(</a:t>
            </a:r>
            <a:r>
              <a:rPr lang="en-US" sz="2000" dirty="0" err="1" smtClean="0"/>
              <a:t>calc</a:t>
            </a:r>
            <a:r>
              <a:rPr lang="en-US" sz="2000" dirty="0" smtClean="0"/>
              <a:t>)=4725.56(5) </a:t>
            </a:r>
            <a:r>
              <a:rPr lang="en-US" sz="2000" dirty="0" err="1" smtClean="0"/>
              <a:t>keV</a:t>
            </a:r>
            <a:endParaRPr lang="en-US" sz="2000" dirty="0" smtClean="0"/>
          </a:p>
          <a:p>
            <a:pPr>
              <a:spcBef>
                <a:spcPts val="1000"/>
              </a:spcBef>
            </a:pPr>
            <a:r>
              <a:rPr lang="en-US" sz="2000" dirty="0" smtClean="0">
                <a:solidFill>
                  <a:srgbClr val="FF0000"/>
                </a:solidFill>
              </a:rPr>
              <a:t>Transition observed in coincidence with the 1627.29 </a:t>
            </a:r>
            <a:r>
              <a:rPr lang="en-US" sz="2000" dirty="0" err="1" smtClean="0">
                <a:solidFill>
                  <a:srgbClr val="FF0000"/>
                </a:solidFill>
              </a:rPr>
              <a:t>keV</a:t>
            </a:r>
            <a:r>
              <a:rPr lang="en-US" sz="2000" dirty="0" smtClean="0">
                <a:solidFill>
                  <a:srgbClr val="FF0000"/>
                </a:solidFill>
              </a:rPr>
              <a:t> </a:t>
            </a:r>
            <a:r>
              <a:rPr lang="en-US" sz="2000" dirty="0" smtClean="0">
                <a:solidFill>
                  <a:srgbClr val="FF0000"/>
                </a:solidFill>
                <a:latin typeface="Symbol" panose="05050102010706020507" pitchFamily="18" charset="2"/>
              </a:rPr>
              <a:t>g</a:t>
            </a:r>
            <a:r>
              <a:rPr lang="en-US" sz="2000" dirty="0" smtClean="0">
                <a:solidFill>
                  <a:srgbClr val="FF0000"/>
                </a:solidFill>
              </a:rPr>
              <a:t>-ray!</a:t>
            </a:r>
            <a:endParaRPr lang="en-US" sz="2000" dirty="0">
              <a:solidFill>
                <a:srgbClr val="FF0000"/>
              </a:solidFill>
            </a:endParaRPr>
          </a:p>
        </p:txBody>
      </p:sp>
      <p:grpSp>
        <p:nvGrpSpPr>
          <p:cNvPr id="8" name="Group 7"/>
          <p:cNvGrpSpPr/>
          <p:nvPr/>
        </p:nvGrpSpPr>
        <p:grpSpPr>
          <a:xfrm>
            <a:off x="457201" y="1295400"/>
            <a:ext cx="4408714" cy="3381375"/>
            <a:chOff x="457201" y="1295400"/>
            <a:chExt cx="4408714" cy="3381375"/>
          </a:xfrm>
        </p:grpSpPr>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5072"/>
            <a:stretch/>
          </p:blipFill>
          <p:spPr bwMode="auto">
            <a:xfrm>
              <a:off x="457201" y="1295400"/>
              <a:ext cx="4408714" cy="3381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33400" y="1295400"/>
              <a:ext cx="3352800" cy="369332"/>
            </a:xfrm>
            <a:prstGeom prst="rect">
              <a:avLst/>
            </a:prstGeom>
            <a:noFill/>
          </p:spPr>
          <p:txBody>
            <a:bodyPr wrap="square" rtlCol="0">
              <a:spAutoFit/>
            </a:bodyPr>
            <a:lstStyle/>
            <a:p>
              <a:r>
                <a:rPr lang="en-US" b="1" dirty="0" smtClean="0"/>
                <a:t>Sum coincidence, </a:t>
              </a:r>
              <a:r>
                <a:rPr lang="en-US" b="1" dirty="0" err="1" smtClean="0"/>
                <a:t>E</a:t>
              </a:r>
              <a:r>
                <a:rPr lang="en-US" b="1" baseline="-25000" dirty="0" err="1" smtClean="0"/>
                <a:t>sum</a:t>
              </a:r>
              <a:r>
                <a:rPr lang="en-US" b="1" dirty="0" smtClean="0"/>
                <a:t>=7646.</a:t>
              </a:r>
              <a:endParaRPr lang="en-US" b="1" dirty="0"/>
            </a:p>
          </p:txBody>
        </p:sp>
        <p:cxnSp>
          <p:nvCxnSpPr>
            <p:cNvPr id="6" name="Straight Arrow Connector 5"/>
            <p:cNvCxnSpPr/>
            <p:nvPr/>
          </p:nvCxnSpPr>
          <p:spPr>
            <a:xfrm>
              <a:off x="2514600" y="2895600"/>
              <a:ext cx="0" cy="90011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981200" y="2549589"/>
              <a:ext cx="1219200" cy="276999"/>
            </a:xfrm>
            <a:prstGeom prst="rect">
              <a:avLst/>
            </a:prstGeom>
            <a:noFill/>
          </p:spPr>
          <p:txBody>
            <a:bodyPr wrap="square" lIns="0" tIns="0" rIns="0" bIns="0" rtlCol="0">
              <a:spAutoFit/>
            </a:bodyPr>
            <a:lstStyle/>
            <a:p>
              <a:r>
                <a:rPr lang="en-US" b="1" dirty="0" err="1" smtClean="0"/>
                <a:t>E</a:t>
              </a:r>
              <a:r>
                <a:rPr lang="en-US" b="1" baseline="-25000" dirty="0" err="1" smtClean="0">
                  <a:latin typeface="Symbol" panose="05050102010706020507" pitchFamily="18" charset="2"/>
                </a:rPr>
                <a:t>g</a:t>
              </a:r>
              <a:r>
                <a:rPr lang="en-US" b="1" dirty="0" smtClean="0"/>
                <a:t>=4726 </a:t>
              </a:r>
              <a:r>
                <a:rPr lang="en-US" b="1" dirty="0" err="1" smtClean="0"/>
                <a:t>keV</a:t>
              </a:r>
              <a:endParaRPr lang="en-US" b="1" dirty="0"/>
            </a:p>
          </p:txBody>
        </p:sp>
      </p:grpSp>
      <p:grpSp>
        <p:nvGrpSpPr>
          <p:cNvPr id="11" name="Group 10"/>
          <p:cNvGrpSpPr/>
          <p:nvPr/>
        </p:nvGrpSpPr>
        <p:grpSpPr>
          <a:xfrm>
            <a:off x="2409826" y="4920343"/>
            <a:ext cx="2152650" cy="1847850"/>
            <a:chOff x="1371600" y="4953000"/>
            <a:chExt cx="2152650" cy="1847850"/>
          </a:xfrm>
        </p:grpSpPr>
        <p:pic>
          <p:nvPicPr>
            <p:cNvPr id="307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1371600" y="4953000"/>
              <a:ext cx="2152650"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Arrow Connector 9"/>
            <p:cNvCxnSpPr/>
            <p:nvPr/>
          </p:nvCxnSpPr>
          <p:spPr>
            <a:xfrm>
              <a:off x="2447925" y="5410200"/>
              <a:ext cx="0" cy="2286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905000" y="5103945"/>
              <a:ext cx="1219200" cy="276999"/>
            </a:xfrm>
            <a:prstGeom prst="rect">
              <a:avLst/>
            </a:prstGeom>
            <a:noFill/>
          </p:spPr>
          <p:txBody>
            <a:bodyPr wrap="square" lIns="0" tIns="0" rIns="0" bIns="0" rtlCol="0">
              <a:spAutoFit/>
            </a:bodyPr>
            <a:lstStyle/>
            <a:p>
              <a:r>
                <a:rPr lang="en-US" b="1" dirty="0" err="1" smtClean="0"/>
                <a:t>E</a:t>
              </a:r>
              <a:r>
                <a:rPr lang="en-US" b="1" baseline="-25000" dirty="0" err="1" smtClean="0">
                  <a:latin typeface="Symbol" panose="05050102010706020507" pitchFamily="18" charset="2"/>
                </a:rPr>
                <a:t>g</a:t>
              </a:r>
              <a:r>
                <a:rPr lang="en-US" b="1" dirty="0" smtClean="0"/>
                <a:t>=4726 </a:t>
              </a:r>
              <a:r>
                <a:rPr lang="en-US" b="1" dirty="0" err="1" smtClean="0"/>
                <a:t>keV</a:t>
              </a:r>
              <a:endParaRPr lang="en-US" b="1" dirty="0"/>
            </a:p>
          </p:txBody>
        </p:sp>
      </p:grpSp>
      <p:sp>
        <p:nvSpPr>
          <p:cNvPr id="15" name="TextBox 14"/>
          <p:cNvSpPr txBox="1"/>
          <p:nvPr/>
        </p:nvSpPr>
        <p:spPr>
          <a:xfrm>
            <a:off x="457201" y="4959812"/>
            <a:ext cx="1865537" cy="646331"/>
          </a:xfrm>
          <a:prstGeom prst="rect">
            <a:avLst/>
          </a:prstGeom>
          <a:noFill/>
        </p:spPr>
        <p:txBody>
          <a:bodyPr wrap="square" rtlCol="0">
            <a:spAutoFit/>
          </a:bodyPr>
          <a:lstStyle/>
          <a:p>
            <a:r>
              <a:rPr lang="en-US" b="1" dirty="0" smtClean="0"/>
              <a:t>Sum coincidence, </a:t>
            </a:r>
          </a:p>
          <a:p>
            <a:r>
              <a:rPr lang="en-US" b="1" dirty="0" err="1" smtClean="0"/>
              <a:t>E</a:t>
            </a:r>
            <a:r>
              <a:rPr lang="en-US" b="1" baseline="-25000" dirty="0" err="1" smtClean="0"/>
              <a:t>sum</a:t>
            </a:r>
            <a:r>
              <a:rPr lang="en-US" b="1" dirty="0" smtClean="0"/>
              <a:t>=7646-1627</a:t>
            </a:r>
            <a:endParaRPr lang="en-US" b="1" dirty="0"/>
          </a:p>
        </p:txBody>
      </p:sp>
    </p:spTree>
    <p:extLst>
      <p:ext uri="{BB962C8B-B14F-4D97-AF65-F5344CB8AC3E}">
        <p14:creationId xmlns:p14="http://schemas.microsoft.com/office/powerpoint/2010/main" val="557545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solidFill>
                  <a:schemeClr val="tx2"/>
                </a:solidFill>
                <a:effectLst>
                  <a:outerShdw blurRad="38100" dist="38100" dir="2700000" algn="tl">
                    <a:srgbClr val="000000">
                      <a:alpha val="43137"/>
                    </a:srgbClr>
                  </a:outerShdw>
                </a:effectLst>
              </a:rPr>
              <a:t>Thermal (</a:t>
            </a:r>
            <a:r>
              <a:rPr lang="en-US" b="1" dirty="0" err="1" smtClean="0">
                <a:solidFill>
                  <a:schemeClr val="tx2"/>
                </a:solidFill>
                <a:effectLst>
                  <a:outerShdw blurRad="38100" dist="38100" dir="2700000" algn="tl">
                    <a:srgbClr val="000000">
                      <a:alpha val="43137"/>
                    </a:srgbClr>
                  </a:outerShdw>
                </a:effectLst>
              </a:rPr>
              <a:t>n,</a:t>
            </a:r>
            <a:r>
              <a:rPr lang="en-US" b="1" dirty="0" err="1" smtClean="0">
                <a:solidFill>
                  <a:schemeClr val="tx2"/>
                </a:solidFill>
                <a:effectLst>
                  <a:outerShdw blurRad="38100" dist="38100" dir="2700000" algn="tl">
                    <a:srgbClr val="000000">
                      <a:alpha val="43137"/>
                    </a:srgbClr>
                  </a:outerShdw>
                </a:effectLst>
                <a:latin typeface="Symbol" panose="05050102010706020507" pitchFamily="18" charset="2"/>
              </a:rPr>
              <a:t>g</a:t>
            </a:r>
            <a:r>
              <a:rPr lang="en-US" b="1" dirty="0" smtClean="0">
                <a:solidFill>
                  <a:schemeClr val="tx2"/>
                </a:solidFill>
                <a:effectLst>
                  <a:outerShdw blurRad="38100" dist="38100" dir="2700000" algn="tl">
                    <a:srgbClr val="000000">
                      <a:alpha val="43137"/>
                    </a:srgbClr>
                  </a:outerShdw>
                </a:effectLst>
              </a:rPr>
              <a:t>) Data</a:t>
            </a:r>
            <a:endParaRPr lang="en-US" dirty="0"/>
          </a:p>
        </p:txBody>
      </p:sp>
      <mc:AlternateContent xmlns:mc="http://schemas.openxmlformats.org/markup-compatibility/2006" xmlns:a14="http://schemas.microsoft.com/office/drawing/2010/main">
        <mc:Choice Requires="a14">
          <p:sp>
            <p:nvSpPr>
              <p:cNvPr id="3" name="TextBox 2"/>
              <p:cNvSpPr txBox="1"/>
              <p:nvPr/>
            </p:nvSpPr>
            <p:spPr>
              <a:xfrm>
                <a:off x="457200" y="1066800"/>
                <a:ext cx="8534400" cy="5365571"/>
              </a:xfrm>
              <a:prstGeom prst="rect">
                <a:avLst/>
              </a:prstGeom>
              <a:noFill/>
            </p:spPr>
            <p:txBody>
              <a:bodyPr wrap="square" lIns="0" tIns="0" rIns="0" bIns="0" rtlCol="0">
                <a:spAutoFit/>
              </a:bodyPr>
              <a:lstStyle/>
              <a:p>
                <a:r>
                  <a:rPr lang="en-US" sz="2000" b="1" dirty="0" smtClean="0"/>
                  <a:t>Level scheme intensity balance.  </a:t>
                </a:r>
                <a:r>
                  <a:rPr lang="en-US" sz="2000" dirty="0" smtClean="0"/>
                  <a:t>The transition intensity balance through the level scheme should be evaluated to search for large discrepancies.</a:t>
                </a:r>
              </a:p>
              <a:p>
                <a:pPr marL="1257300" lvl="2" indent="-342900">
                  <a:spcBef>
                    <a:spcPts val="1000"/>
                  </a:spcBef>
                  <a:buFont typeface="Arial" panose="020B0604020202020204" pitchFamily="34" charset="0"/>
                  <a:buChar char="•"/>
                </a:pPr>
                <a:r>
                  <a:rPr lang="en-US" sz="2000" dirty="0" err="1" smtClean="0"/>
                  <a:t>P</a:t>
                </a:r>
                <a:r>
                  <a:rPr lang="en-US" sz="2000" baseline="-25000" dirty="0" err="1" smtClean="0">
                    <a:latin typeface="Symbol" panose="05050102010706020507" pitchFamily="18" charset="2"/>
                  </a:rPr>
                  <a:t>g</a:t>
                </a:r>
                <a:r>
                  <a:rPr lang="en-US" sz="2000" dirty="0" smtClean="0"/>
                  <a:t> </a:t>
                </a:r>
                <a:r>
                  <a:rPr lang="en-US" sz="2000" dirty="0" err="1" smtClean="0"/>
                  <a:t>deexciting</a:t>
                </a:r>
                <a:r>
                  <a:rPr lang="en-US" sz="2000" dirty="0" smtClean="0"/>
                  <a:t> the capture state or populating the ground state should be </a:t>
                </a:r>
                <a14:m>
                  <m:oMath xmlns:m="http://schemas.openxmlformats.org/officeDocument/2006/math">
                    <m:r>
                      <a:rPr lang="en-US" sz="2000" i="1" dirty="0" smtClean="0">
                        <a:latin typeface="Cambria Math"/>
                      </a:rPr>
                      <m:t>&lt;</m:t>
                    </m:r>
                  </m:oMath>
                </a14:m>
                <a:r>
                  <a:rPr lang="en-US" sz="2000" dirty="0" smtClean="0"/>
                  <a:t>100% for all but the lightest isotopes.</a:t>
                </a:r>
              </a:p>
              <a:p>
                <a:pPr marL="1257300" lvl="2" indent="-342900">
                  <a:buFont typeface="Arial" panose="020B0604020202020204" pitchFamily="34" charset="0"/>
                  <a:buChar char="•"/>
                </a:pPr>
                <a:r>
                  <a:rPr lang="en-US" sz="2000" dirty="0" err="1" smtClean="0"/>
                  <a:t>P</a:t>
                </a:r>
                <a:r>
                  <a:rPr lang="en-US" sz="2000" baseline="-25000" dirty="0" err="1" smtClean="0">
                    <a:latin typeface="Symbol" panose="05050102010706020507" pitchFamily="18" charset="2"/>
                  </a:rPr>
                  <a:t>g</a:t>
                </a:r>
                <a:r>
                  <a:rPr lang="en-US" sz="2000" dirty="0" smtClean="0"/>
                  <a:t> feeding excited states should approximately equal </a:t>
                </a:r>
                <a:r>
                  <a:rPr lang="en-US" sz="2000" dirty="0" err="1" smtClean="0"/>
                  <a:t>P</a:t>
                </a:r>
                <a:r>
                  <a:rPr lang="en-US" sz="2000" baseline="-25000" dirty="0" err="1" smtClean="0">
                    <a:latin typeface="Symbol" panose="05050102010706020507" pitchFamily="18" charset="2"/>
                  </a:rPr>
                  <a:t>g</a:t>
                </a:r>
                <a:r>
                  <a:rPr lang="en-US" sz="2000" dirty="0" smtClean="0"/>
                  <a:t> depopulating those states. </a:t>
                </a:r>
                <a:endParaRPr lang="en-US" sz="2000" dirty="0"/>
              </a:p>
              <a:p>
                <a:pPr marL="1257300" lvl="2" indent="-342900">
                  <a:buFont typeface="Arial" panose="020B0604020202020204" pitchFamily="34" charset="0"/>
                  <a:buChar char="•"/>
                </a:pPr>
                <a:r>
                  <a:rPr lang="en-US" sz="2000" dirty="0" smtClean="0"/>
                  <a:t>Large discrepancies should be addressed by proposing new interconnecting transitions, modifying ICC values, or finding multiple </a:t>
                </a:r>
                <a:r>
                  <a:rPr lang="en-US" sz="2000" dirty="0" smtClean="0">
                    <a:latin typeface="Symbol" panose="05050102010706020507" pitchFamily="18" charset="2"/>
                  </a:rPr>
                  <a:t>g</a:t>
                </a:r>
                <a:r>
                  <a:rPr lang="en-US" sz="2000" dirty="0" smtClean="0"/>
                  <a:t>-ray placements.  Discuss these in comments.</a:t>
                </a:r>
              </a:p>
              <a:p>
                <a:pPr>
                  <a:spcBef>
                    <a:spcPts val="1000"/>
                  </a:spcBef>
                </a:pPr>
                <a:r>
                  <a:rPr lang="en-US" sz="2000" dirty="0" smtClean="0"/>
                  <a:t>Intensity balance information should be reported on second level record, e.g.</a:t>
                </a:r>
              </a:p>
              <a:p>
                <a:pPr lvl="1"/>
                <a:r>
                  <a:rPr lang="en-US" sz="2000" dirty="0" smtClean="0"/>
                  <a:t>  </a:t>
                </a:r>
                <a:r>
                  <a:rPr lang="en-US" sz="1600" dirty="0" smtClean="0">
                    <a:latin typeface="Courier New" panose="02070309020205020404" pitchFamily="49" charset="0"/>
                    <a:cs typeface="Courier New" panose="02070309020205020404" pitchFamily="49" charset="0"/>
                  </a:rPr>
                  <a:t>57FE  L       0.0   1/2-</a:t>
                </a:r>
              </a:p>
              <a:p>
                <a:pPr lvl="1"/>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57FE </a:t>
                </a:r>
                <a:r>
                  <a:rPr lang="en-US" sz="1600" dirty="0" err="1" smtClean="0">
                    <a:latin typeface="Courier New" panose="02070309020205020404" pitchFamily="49" charset="0"/>
                    <a:cs typeface="Courier New" panose="02070309020205020404" pitchFamily="49" charset="0"/>
                  </a:rPr>
                  <a:t>cL</a:t>
                </a:r>
                <a:r>
                  <a:rPr lang="en-US" sz="1600" dirty="0" smtClean="0">
                    <a:latin typeface="Courier New" panose="02070309020205020404" pitchFamily="49" charset="0"/>
                    <a:cs typeface="Courier New" panose="02070309020205020404" pitchFamily="49" charset="0"/>
                  </a:rPr>
                  <a:t> P{_|g}(in)=99.7 13</a:t>
                </a:r>
              </a:p>
              <a:p>
                <a:pPr lvl="1"/>
                <a:r>
                  <a:rPr lang="en-US" sz="1600" dirty="0" smtClean="0">
                    <a:latin typeface="Courier New" panose="02070309020205020404" pitchFamily="49" charset="0"/>
                    <a:cs typeface="Courier New" panose="02070309020205020404" pitchFamily="49" charset="0"/>
                  </a:rPr>
                  <a:t> 57FE  L    14.399  73/2-                98.2 NS 3</a:t>
                </a:r>
              </a:p>
              <a:p>
                <a:pPr lvl="1"/>
                <a:r>
                  <a:rPr lang="en-US" sz="1600" dirty="0" smtClean="0">
                    <a:latin typeface="Courier New" panose="02070309020205020404" pitchFamily="49" charset="0"/>
                    <a:cs typeface="Courier New" panose="02070309020205020404" pitchFamily="49" charset="0"/>
                  </a:rPr>
                  <a:t> 57FE </a:t>
                </a:r>
                <a:r>
                  <a:rPr lang="en-US" sz="1600" dirty="0" err="1" smtClean="0">
                    <a:latin typeface="Courier New" panose="02070309020205020404" pitchFamily="49" charset="0"/>
                    <a:cs typeface="Courier New" panose="02070309020205020404" pitchFamily="49" charset="0"/>
                  </a:rPr>
                  <a:t>cL</a:t>
                </a:r>
                <a:r>
                  <a:rPr lang="en-US" sz="1600" dirty="0" smtClean="0">
                    <a:latin typeface="Courier New" panose="02070309020205020404" pitchFamily="49" charset="0"/>
                    <a:cs typeface="Courier New" panose="02070309020205020404" pitchFamily="49" charset="0"/>
                  </a:rPr>
                  <a:t> P{_|g}(out-in)=0</a:t>
                </a:r>
              </a:p>
              <a:p>
                <a:pPr lvl="1"/>
                <a:r>
                  <a:rPr lang="en-US" sz="1600" dirty="0" smtClean="0">
                    <a:latin typeface="Courier New" panose="02070309020205020404" pitchFamily="49" charset="0"/>
                    <a:cs typeface="Courier New" panose="02070309020205020404" pitchFamily="49" charset="0"/>
                  </a:rPr>
                  <a:t> 57FE  G    14.394  8  54.3   8 M1+E2    0.0022318      8.59</a:t>
                </a:r>
              </a:p>
              <a:p>
                <a:pPr lvl="1"/>
                <a:r>
                  <a:rPr lang="en-US" sz="1600" dirty="0" smtClean="0">
                    <a:latin typeface="Courier New" panose="02070309020205020404" pitchFamily="49" charset="0"/>
                    <a:cs typeface="Courier New" panose="02070309020205020404" pitchFamily="49" charset="0"/>
                  </a:rPr>
                  <a:t> 57FE </a:t>
                </a:r>
                <a:r>
                  <a:rPr lang="en-US" sz="1600" dirty="0" err="1" smtClean="0">
                    <a:latin typeface="Courier New" panose="02070309020205020404" pitchFamily="49" charset="0"/>
                    <a:cs typeface="Courier New" panose="02070309020205020404" pitchFamily="49" charset="0"/>
                  </a:rPr>
                  <a:t>cG</a:t>
                </a: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RI$From</a:t>
                </a:r>
                <a:r>
                  <a:rPr lang="en-US" sz="1600" dirty="0" smtClean="0">
                    <a:latin typeface="Courier New" panose="02070309020205020404" pitchFamily="49" charset="0"/>
                    <a:cs typeface="Courier New" panose="02070309020205020404" pitchFamily="49" charset="0"/>
                  </a:rPr>
                  <a:t> intensity balance</a:t>
                </a:r>
              </a:p>
              <a:p>
                <a:pPr lvl="1"/>
                <a:r>
                  <a:rPr lang="en-US" sz="1600" dirty="0" smtClean="0">
                    <a:latin typeface="Courier New" panose="02070309020205020404" pitchFamily="49" charset="0"/>
                    <a:cs typeface="Courier New" panose="02070309020205020404" pitchFamily="49" charset="0"/>
                  </a:rPr>
                  <a:t> 57FE  L   136.444 10 5/2-                8.7 NS 3</a:t>
                </a:r>
              </a:p>
              <a:p>
                <a:pPr lvl="1"/>
                <a:r>
                  <a:rPr lang="en-US" sz="1600" dirty="0" smtClean="0">
                    <a:latin typeface="Courier New" panose="02070309020205020404" pitchFamily="49" charset="0"/>
                    <a:cs typeface="Courier New" panose="02070309020205020404" pitchFamily="49" charset="0"/>
                  </a:rPr>
                  <a:t> 57FE </a:t>
                </a:r>
                <a:r>
                  <a:rPr lang="en-US" sz="1600" dirty="0" err="1">
                    <a:latin typeface="Courier New" panose="02070309020205020404" pitchFamily="49" charset="0"/>
                    <a:cs typeface="Courier New" panose="02070309020205020404" pitchFamily="49" charset="0"/>
                  </a:rPr>
                  <a:t>c</a:t>
                </a:r>
                <a:r>
                  <a:rPr lang="en-US" sz="1600" dirty="0" err="1" smtClean="0">
                    <a:latin typeface="Courier New" panose="02070309020205020404" pitchFamily="49" charset="0"/>
                    <a:cs typeface="Courier New" panose="02070309020205020404" pitchFamily="49" charset="0"/>
                  </a:rPr>
                  <a:t>L</a:t>
                </a:r>
                <a:r>
                  <a:rPr lang="en-US" sz="1600" dirty="0" smtClean="0">
                    <a:latin typeface="Courier New" panose="02070309020205020404" pitchFamily="49" charset="0"/>
                    <a:cs typeface="Courier New" panose="02070309020205020404" pitchFamily="49" charset="0"/>
                  </a:rPr>
                  <a:t> P{_|g}(out-in)=021 8</a:t>
                </a:r>
              </a:p>
            </p:txBody>
          </p:sp>
        </mc:Choice>
        <mc:Fallback xmlns="">
          <p:sp>
            <p:nvSpPr>
              <p:cNvPr id="3" name="TextBox 2"/>
              <p:cNvSpPr txBox="1">
                <a:spLocks noRot="1" noChangeAspect="1" noMove="1" noResize="1" noEditPoints="1" noAdjustHandles="1" noChangeArrowheads="1" noChangeShapeType="1" noTextEdit="1"/>
              </p:cNvSpPr>
              <p:nvPr/>
            </p:nvSpPr>
            <p:spPr>
              <a:xfrm>
                <a:off x="457200" y="1066800"/>
                <a:ext cx="8534400" cy="5365571"/>
              </a:xfrm>
              <a:prstGeom prst="rect">
                <a:avLst/>
              </a:prstGeom>
              <a:blipFill rotWithShape="1">
                <a:blip r:embed="rId2"/>
                <a:stretch>
                  <a:fillRect l="-1786" t="-1364" r="-2214" b="-1364"/>
                </a:stretch>
              </a:blipFill>
            </p:spPr>
            <p:txBody>
              <a:bodyPr/>
              <a:lstStyle/>
              <a:p>
                <a:r>
                  <a:rPr lang="en-US">
                    <a:noFill/>
                  </a:rPr>
                  <a:t> </a:t>
                </a:r>
              </a:p>
            </p:txBody>
          </p:sp>
        </mc:Fallback>
      </mc:AlternateContent>
    </p:spTree>
    <p:extLst>
      <p:ext uri="{BB962C8B-B14F-4D97-AF65-F5344CB8AC3E}">
        <p14:creationId xmlns:p14="http://schemas.microsoft.com/office/powerpoint/2010/main" val="34919269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2462</TotalTime>
  <Words>2310</Words>
  <Application>Microsoft Office PowerPoint</Application>
  <PresentationFormat>On-screen Show (4:3)</PresentationFormat>
  <Paragraphs>166</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Evaluation of (n,xg) data</vt:lpstr>
      <vt:lpstr>General Motivations</vt:lpstr>
      <vt:lpstr>Thermal (n,g) Data</vt:lpstr>
      <vt:lpstr>Thermal (n,g) Data</vt:lpstr>
      <vt:lpstr>Thermal (n,g) Data</vt:lpstr>
      <vt:lpstr>Thermal (n,g) Data</vt:lpstr>
      <vt:lpstr>Thermal (n,g) Data</vt:lpstr>
      <vt:lpstr>Thermal (n,g) Data</vt:lpstr>
      <vt:lpstr>Thermal (n,g) Data</vt:lpstr>
      <vt:lpstr>Thermal (n,g) Data</vt:lpstr>
      <vt:lpstr>Thermal (n,g) Data</vt:lpstr>
      <vt:lpstr>Thermal (n,g) Data</vt:lpstr>
      <vt:lpstr>(n,g) activation data</vt:lpstr>
      <vt:lpstr>ARC (n,g) Data</vt:lpstr>
      <vt:lpstr>ARC (n,g) Data</vt:lpstr>
      <vt:lpstr>(n,n’g) data</vt:lpstr>
      <vt:lpstr>(n,n’g) data</vt:lpstr>
      <vt:lpstr>Resonance capture (n,g) data</vt:lpstr>
      <vt:lpstr>Dissemination of (n,xg) data</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(n,x) data</dc:title>
  <dc:creator>Richard B. Firestone</dc:creator>
  <cp:lastModifiedBy>DIMITRIOU, Paraskevi</cp:lastModifiedBy>
  <cp:revision>70</cp:revision>
  <dcterms:created xsi:type="dcterms:W3CDTF">2015-04-10T16:29:40Z</dcterms:created>
  <dcterms:modified xsi:type="dcterms:W3CDTF">2015-09-18T14:53:21Z</dcterms:modified>
</cp:coreProperties>
</file>